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940" autoAdjust="0"/>
  </p:normalViewPr>
  <p:slideViewPr>
    <p:cSldViewPr snapToGrid="0">
      <p:cViewPr varScale="1">
        <p:scale>
          <a:sx n="51" d="100"/>
          <a:sy n="51" d="100"/>
        </p:scale>
        <p:origin x="274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9" name="Shape 89"/>
          <p:cNvSpPr>
            <a:spLocks noGrp="1" noRot="1" noChangeAspect="1"/>
          </p:cNvSpPr>
          <p:nvPr>
            <p:ph type="sldImg"/>
          </p:nvPr>
        </p:nvSpPr>
        <p:spPr>
          <a:xfrm>
            <a:off x="1143000" y="685800"/>
            <a:ext cx="4572000" cy="3429000"/>
          </a:xfrm>
          <a:prstGeom prst="rect">
            <a:avLst/>
          </a:prstGeom>
        </p:spPr>
        <p:txBody>
          <a:bodyPr/>
          <a:lstStyle/>
          <a:p>
            <a:endParaRPr/>
          </a:p>
        </p:txBody>
      </p:sp>
      <p:sp>
        <p:nvSpPr>
          <p:cNvPr id="90" name="Shape 9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elegraph.co.uk/news/obituaries/military-obituaries/special-forces-obituaries/1458206/Lise-Villameur.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theguardian.com/news/2004/jun/01/guardianobituaries.franc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prstGeom prst="rect">
            <a:avLst/>
          </a:prstGeom>
        </p:spPr>
        <p:txBody>
          <a:bodyPr/>
          <a:lstStyle/>
          <a:p>
            <a:endParaRPr/>
          </a:p>
        </p:txBody>
      </p:sp>
      <p:sp>
        <p:nvSpPr>
          <p:cNvPr id="95" name="Shape 95"/>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rPr dirty="0"/>
              <a:t>Pupils might have seen people wearing poppies. Do they know why this is?</a:t>
            </a:r>
          </a:p>
          <a:p>
            <a:pPr defTabSz="914400">
              <a:lnSpc>
                <a:spcPct val="100000"/>
              </a:lnSpc>
              <a:defRPr sz="1200">
                <a:latin typeface="Calibri"/>
                <a:ea typeface="Calibri"/>
                <a:cs typeface="Calibri"/>
                <a:sym typeface="Calibri"/>
              </a:defRPr>
            </a:pPr>
            <a:endParaRPr dirty="0"/>
          </a:p>
          <a:p>
            <a:pPr defTabSz="914400">
              <a:lnSpc>
                <a:spcPct val="100000"/>
              </a:lnSpc>
              <a:defRPr sz="1200">
                <a:latin typeface="Calibri"/>
                <a:ea typeface="Calibri"/>
                <a:cs typeface="Calibri"/>
                <a:sym typeface="Calibri"/>
              </a:defRPr>
            </a:pPr>
            <a:r>
              <a:rPr dirty="0"/>
              <a:t>The poppy is a symbol of hope and peace. It reminds us about the service and sacrifice of the men and women all over the world who have fought in wars so that we can keep our way of life.</a:t>
            </a:r>
          </a:p>
          <a:p>
            <a:pPr defTabSz="914400">
              <a:lnSpc>
                <a:spcPct val="100000"/>
              </a:lnSpc>
              <a:defRPr sz="1200">
                <a:latin typeface="Calibri"/>
                <a:ea typeface="Calibri"/>
                <a:cs typeface="Calibri"/>
                <a:sym typeface="Calibri"/>
              </a:defRPr>
            </a:pPr>
            <a:endParaRPr dirty="0"/>
          </a:p>
          <a:p>
            <a:pPr defTabSz="914400">
              <a:lnSpc>
                <a:spcPct val="100000"/>
              </a:lnSpc>
              <a:defRPr sz="1200">
                <a:latin typeface="Calibri"/>
                <a:ea typeface="Calibri"/>
                <a:cs typeface="Calibri"/>
                <a:sym typeface="Calibri"/>
              </a:defRPr>
            </a:pPr>
            <a:r>
              <a:rPr dirty="0"/>
              <a:t>At 11am on the 11</a:t>
            </a:r>
            <a:r>
              <a:rPr baseline="30000" dirty="0"/>
              <a:t>th</a:t>
            </a:r>
            <a:r>
              <a:rPr dirty="0"/>
              <a:t> November </a:t>
            </a:r>
            <a:r>
              <a:rPr lang="en-GB" dirty="0"/>
              <a:t>1918</a:t>
            </a:r>
            <a:r>
              <a:rPr dirty="0"/>
              <a:t>, the First World War ended. For this reason, we are silent for two minutes at 11am on 11</a:t>
            </a:r>
            <a:r>
              <a:rPr baseline="30000" dirty="0"/>
              <a:t>th</a:t>
            </a:r>
            <a:r>
              <a:rPr dirty="0"/>
              <a:t> November every year so that we can remember the people who have served our country in that war and all the wars since then.</a:t>
            </a:r>
          </a:p>
          <a:p>
            <a:pPr defTabSz="914400">
              <a:lnSpc>
                <a:spcPct val="100000"/>
              </a:lnSpc>
              <a:defRPr sz="1200">
                <a:latin typeface="Calibri"/>
                <a:ea typeface="Calibri"/>
                <a:cs typeface="Calibri"/>
                <a:sym typeface="Calibri"/>
              </a:defRPr>
            </a:pPr>
            <a:endParaRPr dirty="0"/>
          </a:p>
          <a:p>
            <a:pPr defTabSz="914400">
              <a:lnSpc>
                <a:spcPct val="100000"/>
              </a:lnSpc>
              <a:defRPr sz="1200">
                <a:latin typeface="Calibri"/>
                <a:ea typeface="Calibri"/>
                <a:cs typeface="Calibri"/>
                <a:sym typeface="Calibri"/>
              </a:defRPr>
            </a:pPr>
            <a:r>
              <a:rPr dirty="0"/>
              <a:t>As well as wearing poppies and having a one minute silence, there are other ways we can remember. Does anyone know what these might be?</a:t>
            </a:r>
          </a:p>
          <a:p>
            <a:pPr defTabSz="914400">
              <a:lnSpc>
                <a:spcPct val="100000"/>
              </a:lnSpc>
              <a:defRPr sz="1200" i="1">
                <a:latin typeface="Calibri"/>
                <a:ea typeface="Calibri"/>
                <a:cs typeface="Calibri"/>
                <a:sym typeface="Calibri"/>
              </a:defRPr>
            </a:pPr>
            <a:endParaRPr dirty="0"/>
          </a:p>
          <a:p>
            <a:pPr defTabSz="914400">
              <a:lnSpc>
                <a:spcPct val="100000"/>
              </a:lnSpc>
              <a:defRPr sz="1200" i="1">
                <a:latin typeface="Calibri"/>
                <a:ea typeface="Calibri"/>
                <a:cs typeface="Calibri"/>
                <a:sym typeface="Calibri"/>
              </a:defRPr>
            </a:pPr>
            <a:r>
              <a:rPr dirty="0"/>
              <a:t>The images represent: a two minute silence, wearing a poppy, attending a remembrance service, visiting a war memorial, finding out about your family’s connection to service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pPr eaLnBrk="1" hangingPunct="1">
              <a:spcBef>
                <a:spcPct val="0"/>
              </a:spcBef>
            </a:pPr>
            <a:r>
              <a:rPr lang="en-US" altLang="en-US" dirty="0"/>
              <a:t>Do students know what happened on D-Day? </a:t>
            </a:r>
          </a:p>
          <a:p>
            <a:pPr eaLnBrk="1" hangingPunct="1">
              <a:spcBef>
                <a:spcPct val="0"/>
              </a:spcBef>
            </a:pPr>
            <a:endParaRPr lang="en-US" altLang="en-US" dirty="0"/>
          </a:p>
          <a:p>
            <a:pPr eaLnBrk="1" hangingPunct="1">
              <a:spcBef>
                <a:spcPct val="0"/>
              </a:spcBef>
            </a:pPr>
            <a:r>
              <a:rPr lang="en-US" altLang="en-US" dirty="0"/>
              <a:t>It</a:t>
            </a:r>
            <a:r>
              <a:rPr lang="en-US" altLang="en-US" baseline="0" dirty="0"/>
              <a:t> is difficult to imagine the scale of this operation and how it was possible to bring together so many people from so many different countries with one aim: to win back France from Nazi occupation. </a:t>
            </a:r>
          </a:p>
          <a:p>
            <a:pPr eaLnBrk="1" hangingPunct="1">
              <a:spcBef>
                <a:spcPct val="0"/>
              </a:spcBef>
            </a:pPr>
            <a:endParaRPr lang="en-US" altLang="en-US" baseline="0" dirty="0"/>
          </a:p>
          <a:p>
            <a:pPr eaLnBrk="1" hangingPunct="1">
              <a:spcBef>
                <a:spcPct val="0"/>
              </a:spcBef>
            </a:pPr>
            <a:r>
              <a:rPr lang="en-US" altLang="en-US" baseline="0" dirty="0"/>
              <a:t>To try and ensure that the plans were a secret, the Allies used fake radio commands and double agents to trick the Nazis into thinking the landing would happen somewhere else.  Coded messages were sent out via BBC radio to let the Special Operation Executive Agents and French Resistance know that the Allies were coming and their help was needed. </a:t>
            </a:r>
            <a:endParaRPr lang="en-GB"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rPr dirty="0"/>
              <a:t>Source (image and story): </a:t>
            </a:r>
            <a:r>
              <a:rPr u="sng" dirty="0">
                <a:solidFill>
                  <a:srgbClr val="0563C1"/>
                </a:solidFill>
                <a:uFill>
                  <a:solidFill>
                    <a:srgbClr val="0563C1"/>
                  </a:solidFill>
                </a:uFill>
                <a:hlinkClick r:id="rId3"/>
              </a:rPr>
              <a:t>https://www.telegraph.co.uk/news/obituaries/military-obituaries/special-forces-obituaries/1458206/Lise-Villameur.html</a:t>
            </a:r>
            <a:r>
              <a:rPr dirty="0"/>
              <a:t>  Source (quote): </a:t>
            </a:r>
            <a:r>
              <a:rPr u="sng" dirty="0">
                <a:solidFill>
                  <a:srgbClr val="0563C1"/>
                </a:solidFill>
                <a:uFill>
                  <a:solidFill>
                    <a:srgbClr val="0563C1"/>
                  </a:solidFill>
                </a:uFill>
                <a:hlinkClick r:id="rId4"/>
              </a:rPr>
              <a:t>https://www.theguardian.com/news/2004/jun/01/guardianobituaries.france</a:t>
            </a:r>
          </a:p>
          <a:p>
            <a:pPr defTabSz="914400">
              <a:lnSpc>
                <a:spcPct val="100000"/>
              </a:lnSpc>
              <a:defRPr sz="1200">
                <a:latin typeface="Calibri"/>
                <a:ea typeface="Calibri"/>
                <a:cs typeface="Calibri"/>
                <a:sym typeface="Calibri"/>
              </a:defRPr>
            </a:pPr>
            <a:endParaRPr u="sng" dirty="0">
              <a:solidFill>
                <a:srgbClr val="0563C1"/>
              </a:solidFill>
              <a:uFill>
                <a:solidFill>
                  <a:srgbClr val="0563C1"/>
                </a:solidFill>
              </a:uFill>
              <a:hlinkClick r:id="rId4"/>
            </a:endParaRPr>
          </a:p>
          <a:p>
            <a:pPr marL="285750" indent="-285750" defTabSz="914400">
              <a:lnSpc>
                <a:spcPct val="100000"/>
              </a:lnSpc>
              <a:buSzPct val="100000"/>
              <a:buFont typeface="Arial"/>
              <a:buChar char="•"/>
              <a:defRPr sz="1200">
                <a:latin typeface="Calibri"/>
                <a:ea typeface="Calibri"/>
                <a:cs typeface="Calibri"/>
                <a:sym typeface="Calibri"/>
              </a:defRPr>
            </a:pPr>
            <a:r>
              <a:rPr dirty="0" err="1"/>
              <a:t>Lise</a:t>
            </a:r>
            <a:r>
              <a:rPr dirty="0"/>
              <a:t> was born in Mauritius on 11</a:t>
            </a:r>
            <a:r>
              <a:rPr baseline="30000" dirty="0"/>
              <a:t>th</a:t>
            </a:r>
            <a:r>
              <a:rPr dirty="0"/>
              <a:t> May 1905</a:t>
            </a:r>
          </a:p>
          <a:p>
            <a:pPr marL="285750" indent="-285750" defTabSz="914400">
              <a:lnSpc>
                <a:spcPct val="100000"/>
              </a:lnSpc>
              <a:buSzPct val="100000"/>
              <a:buFont typeface="Arial"/>
              <a:buChar char="•"/>
              <a:defRPr sz="1200">
                <a:latin typeface="Calibri"/>
                <a:ea typeface="Calibri"/>
                <a:cs typeface="Calibri"/>
                <a:sym typeface="Calibri"/>
              </a:defRPr>
            </a:pPr>
            <a:r>
              <a:rPr dirty="0"/>
              <a:t>She spoke both English and French</a:t>
            </a:r>
          </a:p>
          <a:p>
            <a:pPr marL="285750" indent="-285750" defTabSz="914400">
              <a:lnSpc>
                <a:spcPct val="100000"/>
              </a:lnSpc>
              <a:buSzPct val="100000"/>
              <a:buFont typeface="Arial"/>
              <a:buChar char="•"/>
              <a:defRPr sz="1200">
                <a:latin typeface="Calibri"/>
                <a:ea typeface="Calibri"/>
                <a:cs typeface="Calibri"/>
                <a:sym typeface="Calibri"/>
              </a:defRPr>
            </a:pPr>
            <a:r>
              <a:rPr dirty="0"/>
              <a:t>During WWII she worked as a spy for the Special Operations Executive and was one of the first women to parachute into France</a:t>
            </a:r>
          </a:p>
          <a:p>
            <a:pPr marL="285750" indent="-285750" defTabSz="914400">
              <a:lnSpc>
                <a:spcPct val="100000"/>
              </a:lnSpc>
              <a:buSzPct val="100000"/>
              <a:buFont typeface="Arial"/>
              <a:buChar char="•"/>
              <a:defRPr sz="1200">
                <a:latin typeface="Calibri"/>
                <a:ea typeface="Calibri"/>
                <a:cs typeface="Calibri"/>
                <a:sym typeface="Calibri"/>
              </a:defRPr>
            </a:pPr>
            <a:r>
              <a:rPr dirty="0"/>
              <a:t>She survived the war and was awarded </a:t>
            </a:r>
            <a:r>
              <a:rPr dirty="0" err="1"/>
              <a:t>honours</a:t>
            </a:r>
            <a:r>
              <a:rPr dirty="0"/>
              <a:t> including an MBE and the Legion </a:t>
            </a:r>
            <a:r>
              <a:rPr dirty="0" err="1"/>
              <a:t>d'Honneur</a:t>
            </a:r>
            <a:r>
              <a:rPr dirty="0"/>
              <a:t> and the Croix de Guerre avec Palme medals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rPr dirty="0"/>
              <a:t>Image: Wayne Farrell / </a:t>
            </a:r>
            <a:r>
              <a:rPr dirty="0" err="1"/>
              <a:t>Alamy</a:t>
            </a:r>
            <a:r>
              <a:rPr dirty="0"/>
              <a:t> Stock Photo.</a:t>
            </a:r>
          </a:p>
          <a:p>
            <a:pPr defTabSz="914400">
              <a:lnSpc>
                <a:spcPct val="100000"/>
              </a:lnSpc>
              <a:defRPr sz="1200">
                <a:latin typeface="Calibri"/>
                <a:ea typeface="Calibri"/>
                <a:cs typeface="Calibri"/>
                <a:sym typeface="Calibri"/>
              </a:defRPr>
            </a:pPr>
            <a:endParaRPr dirty="0"/>
          </a:p>
          <a:p>
            <a:r>
              <a:rPr lang="en-GB" altLang="en-US" dirty="0"/>
              <a:t>In</a:t>
            </a:r>
            <a:r>
              <a:rPr lang="en-GB" altLang="en-US" baseline="0" dirty="0"/>
              <a:t> 2019, a statue was unveiled in Normandy, France to commemorate the 75</a:t>
            </a:r>
            <a:r>
              <a:rPr lang="en-GB" altLang="en-US" baseline="30000" dirty="0"/>
              <a:t>th</a:t>
            </a:r>
            <a:r>
              <a:rPr lang="en-GB" altLang="en-US" baseline="0" dirty="0"/>
              <a:t> anniversary of the D-Day landings.</a:t>
            </a:r>
          </a:p>
          <a:p>
            <a:endParaRPr lang="en-GB" altLang="en-US" baseline="0" dirty="0"/>
          </a:p>
          <a:p>
            <a:r>
              <a:rPr lang="en-GB" altLang="en-US" baseline="0" dirty="0"/>
              <a:t>The service was attended by the French President and British Prime Minister and was conducted in English and French. The statue is a symbol of how important it was that the Allied Troops came together on D-Day in 1944 and it will help us to continue to remember together.</a:t>
            </a:r>
            <a:endParaRPr lang="en-GB"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rPr lang="en-US" sz="1200" kern="1200" dirty="0">
                <a:solidFill>
                  <a:schemeClr val="tx1"/>
                </a:solidFill>
                <a:effectLst/>
                <a:latin typeface="Helvetica Neue"/>
                <a:ea typeface="Helvetica Neue"/>
                <a:cs typeface="Helvetica Neue"/>
                <a:sym typeface="Helvetica Neue"/>
              </a:rPr>
              <a:t>These battles were fought to prevent a full Japanese invasion of India.</a:t>
            </a:r>
          </a:p>
          <a:p>
            <a:endParaRPr lang="en-US" altLang="en-US" dirty="0"/>
          </a:p>
          <a:p>
            <a:r>
              <a:rPr lang="en-US" altLang="en-US" dirty="0"/>
              <a:t>The army was known as the ‘14th Army’ and was compiled of troops from Britain, pre-partition India (made up of India, Pakistan and Bangladesh), Nepal, </a:t>
            </a:r>
            <a:r>
              <a:rPr lang="en-US" altLang="en-US" dirty="0">
                <a:solidFill>
                  <a:srgbClr val="FF0000"/>
                </a:solidFill>
              </a:rPr>
              <a:t>East and West Africa.</a:t>
            </a:r>
          </a:p>
          <a:p>
            <a:endParaRPr lang="en-US" altLang="en-US" dirty="0">
              <a:solidFill>
                <a:srgbClr val="FF0000"/>
              </a:solidFill>
            </a:endParaRPr>
          </a:p>
          <a:p>
            <a:r>
              <a:rPr lang="en-US" altLang="en-US" dirty="0"/>
              <a:t>These battles are not as well known as the battles fought in Europe and sometimes this army is referred to as ‘the Forgotten Army’.</a:t>
            </a:r>
          </a:p>
          <a:p>
            <a:endParaRPr lang="en-US" altLang="en-US" dirty="0"/>
          </a:p>
          <a:p>
            <a:r>
              <a:rPr lang="en-GB" altLang="en-US" dirty="0"/>
              <a:t>Eventually, the 14</a:t>
            </a:r>
            <a:r>
              <a:rPr lang="en-GB" altLang="en-US" baseline="30000" dirty="0"/>
              <a:t>th</a:t>
            </a:r>
            <a:r>
              <a:rPr lang="en-GB" altLang="en-US" dirty="0"/>
              <a:t> Army would become one of the largest armies in the world.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dirty="0"/>
              <a:t>Why does </a:t>
            </a:r>
            <a:r>
              <a:rPr lang="en-GB" dirty="0" err="1"/>
              <a:t>Misra</a:t>
            </a:r>
            <a:r>
              <a:rPr lang="en-GB" baseline="0" dirty="0"/>
              <a:t> describe war as “insane”?</a:t>
            </a:r>
            <a:endParaRPr lang="en-GB" dirty="0"/>
          </a:p>
        </p:txBody>
      </p:sp>
    </p:spTree>
    <p:extLst>
      <p:ext uri="{BB962C8B-B14F-4D97-AF65-F5344CB8AC3E}">
        <p14:creationId xmlns:p14="http://schemas.microsoft.com/office/powerpoint/2010/main" val="624652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endParaRPr dirty="0"/>
          </a:p>
          <a:p>
            <a:pPr eaLnBrk="1" hangingPunct="1">
              <a:spcBef>
                <a:spcPct val="0"/>
              </a:spcBef>
            </a:pPr>
            <a:r>
              <a:rPr lang="en-GB" altLang="en-US" dirty="0"/>
              <a:t>Reinforcements came from all over India by air, road and rail to support the soldiers. Eventually they beat the Japanese army.</a:t>
            </a:r>
          </a:p>
          <a:p>
            <a:pPr eaLnBrk="1" hangingPunct="1">
              <a:spcBef>
                <a:spcPct val="0"/>
              </a:spcBef>
            </a:pPr>
            <a:endParaRPr lang="en-GB" altLang="en-US" dirty="0"/>
          </a:p>
          <a:p>
            <a:pPr eaLnBrk="1" hangingPunct="1">
              <a:spcBef>
                <a:spcPct val="0"/>
              </a:spcBef>
            </a:pPr>
            <a:r>
              <a:rPr lang="en-GB" altLang="en-US" dirty="0"/>
              <a:t>This meant that the British-Indian army were in a stronger position than the Japanese and they were able to continue fighting to free Burma from Japanese control. </a:t>
            </a:r>
          </a:p>
          <a:p>
            <a:pPr eaLnBrk="1" hangingPunct="1">
              <a:spcBef>
                <a:spcPct val="0"/>
              </a:spcBef>
            </a:pPr>
            <a:endParaRPr lang="en-GB" altLang="en-US" dirty="0"/>
          </a:p>
          <a:p>
            <a:pPr eaLnBrk="1" hangingPunct="1">
              <a:spcBef>
                <a:spcPct val="0"/>
              </a:spcBef>
            </a:pPr>
            <a:r>
              <a:rPr lang="en-GB" altLang="en-US" dirty="0"/>
              <a:t>It wouldn’t have been possible without the troops from pre-partition India, Burma, Nepal and countries in east and west Africa.</a:t>
            </a:r>
          </a:p>
          <a:p>
            <a:pPr defTabSz="914400">
              <a:lnSpc>
                <a:spcPct val="100000"/>
              </a:lnSpc>
              <a:defRPr sz="1200">
                <a:latin typeface="Calibri"/>
                <a:ea typeface="Calibri"/>
                <a:cs typeface="Calibri"/>
                <a:sym typeface="Calibri"/>
              </a:defRPr>
            </a:pPr>
            <a:endParaRPr lang="en-GB" dirty="0"/>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fr-FR" dirty="0"/>
              <a:t>Image 1: © IWM (HU 88980)  /  Image 2: © IWM (SE 1884)</a:t>
            </a:r>
          </a:p>
          <a:p>
            <a:pPr defTabSz="914400">
              <a:lnSpc>
                <a:spcPct val="100000"/>
              </a:lnSpc>
              <a:defRPr sz="1200">
                <a:latin typeface="Calibri"/>
                <a:ea typeface="Calibri"/>
                <a:cs typeface="Calibri"/>
                <a:sym typeface="Calibri"/>
              </a:defRPr>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eaLnBrk="1" hangingPunct="1">
              <a:spcBef>
                <a:spcPct val="0"/>
              </a:spcBef>
            </a:pPr>
            <a:r>
              <a:rPr lang="en-US" altLang="en-US"/>
              <a:t>Thought for the day</a:t>
            </a:r>
            <a:endParaRPr lang="en-GB"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prstGeom prst="rect">
            <a:avLst/>
          </a:prstGeom>
        </p:spPr>
        <p:txBody>
          <a:bodyPr/>
          <a:lstStyle/>
          <a:p>
            <a:endParaRPr/>
          </a:p>
        </p:txBody>
      </p:sp>
      <p:sp>
        <p:nvSpPr>
          <p:cNvPr id="119" name="Shape 119"/>
          <p:cNvSpPr>
            <a:spLocks noGrp="1"/>
          </p:cNvSpPr>
          <p:nvPr>
            <p:ph type="body" sz="quarter" idx="1"/>
          </p:nvPr>
        </p:nvSpPr>
        <p:spPr>
          <a:prstGeom prst="rect">
            <a:avLst/>
          </a:prstGeom>
        </p:spPr>
        <p:txBody>
          <a:bodyPr/>
          <a:lstStyle/>
          <a:p>
            <a:r>
              <a:rPr lang="en-GB" baseline="0" dirty="0"/>
              <a:t>Students might have seen people wearing poppies. Do they know what the poppy symbolises?</a:t>
            </a:r>
          </a:p>
          <a:p>
            <a:endParaRPr lang="en-GB" baseline="0" dirty="0"/>
          </a:p>
          <a:p>
            <a:r>
              <a:rPr lang="en-GB" baseline="0" dirty="0"/>
              <a:t>The poppy is a symbol of hope and peace. It reminds us about the service and sacrifice of the men and women all over the world who have fought in wars so that we can keep our way of life.</a:t>
            </a:r>
          </a:p>
          <a:p>
            <a:endParaRPr lang="en-GB" baseline="0" dirty="0"/>
          </a:p>
          <a:p>
            <a:r>
              <a:rPr lang="en-GB" baseline="0" dirty="0"/>
              <a:t>At 11am on the 11</a:t>
            </a:r>
            <a:r>
              <a:rPr lang="en-GB" baseline="30000" dirty="0"/>
              <a:t>th</a:t>
            </a:r>
            <a:r>
              <a:rPr lang="en-GB" baseline="0" dirty="0"/>
              <a:t> November 1918, the First World War ended. For this reason, we are silent for two minutes at 11am on 11</a:t>
            </a:r>
            <a:r>
              <a:rPr lang="en-GB" baseline="30000" dirty="0"/>
              <a:t>th</a:t>
            </a:r>
            <a:r>
              <a:rPr lang="en-GB" baseline="0" dirty="0"/>
              <a:t> November every year so that we can remember the people who have served our country in that war and all the wars since then.</a:t>
            </a:r>
          </a:p>
          <a:p>
            <a:endParaRPr lang="en-GB" baseline="0" dirty="0"/>
          </a:p>
          <a:p>
            <a:r>
              <a:rPr lang="en-GB" baseline="0" dirty="0"/>
              <a:t>As well as wearing poppies and having a two minute silence, there are other ways we can remember. Discuss the images and encourage students to share ways they remember.</a:t>
            </a:r>
          </a:p>
          <a:p>
            <a:endParaRPr lang="en-GB" b="0" i="1" baseline="0" dirty="0"/>
          </a:p>
          <a:p>
            <a:r>
              <a:rPr lang="en-GB" b="0" i="1" baseline="0" dirty="0"/>
              <a:t>The images represent: a two minute silence, wearing a poppy, attending a remembrance service, visiting a war memorial, finding out about your family’s connection to service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This year marks the 75</a:t>
            </a:r>
            <a:r>
              <a:rPr baseline="30000"/>
              <a:t>th</a:t>
            </a:r>
            <a:r>
              <a:t> anniversary of three important battles that took place during WWII:</a:t>
            </a:r>
          </a:p>
          <a:p>
            <a:pPr marL="171450" indent="-171450" defTabSz="914400">
              <a:lnSpc>
                <a:spcPct val="100000"/>
              </a:lnSpc>
              <a:buSzPct val="100000"/>
              <a:buFont typeface="Arial"/>
              <a:buChar char="•"/>
              <a:defRPr sz="1200">
                <a:latin typeface="Calibri"/>
                <a:ea typeface="Calibri"/>
                <a:cs typeface="Calibri"/>
                <a:sym typeface="Calibri"/>
              </a:defRPr>
            </a:pPr>
            <a:r>
              <a:t>Monte Cassino (17th January to 18th May 1944) fought in Italy</a:t>
            </a:r>
          </a:p>
          <a:p>
            <a:pPr marL="171450" indent="-171450" defTabSz="914400">
              <a:lnSpc>
                <a:spcPct val="100000"/>
              </a:lnSpc>
              <a:buSzPct val="100000"/>
              <a:buFont typeface="Arial"/>
              <a:buChar char="•"/>
              <a:defRPr sz="1200">
                <a:latin typeface="Calibri"/>
                <a:ea typeface="Calibri"/>
                <a:cs typeface="Calibri"/>
                <a:sym typeface="Calibri"/>
              </a:defRPr>
            </a:pPr>
            <a:r>
              <a:t>D-Day (6</a:t>
            </a:r>
            <a:r>
              <a:rPr baseline="30000"/>
              <a:t>th</a:t>
            </a:r>
            <a:r>
              <a:t> June 1944) fought in France</a:t>
            </a:r>
          </a:p>
          <a:p>
            <a:pPr marL="171450" indent="-171450" defTabSz="914400">
              <a:lnSpc>
                <a:spcPct val="100000"/>
              </a:lnSpc>
              <a:buSzPct val="100000"/>
              <a:buFont typeface="Arial"/>
              <a:buChar char="•"/>
              <a:defRPr sz="1200">
                <a:latin typeface="Calibri"/>
                <a:ea typeface="Calibri"/>
                <a:cs typeface="Calibri"/>
                <a:sym typeface="Calibri"/>
              </a:defRPr>
            </a:pPr>
            <a:r>
              <a:t>Imphal and Kohima (8th March to 18th July 1944) fought in India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US" altLang="en-US" dirty="0"/>
              <a:t>Explain the term ‘ally’: a country who works with another country to solve a problem.</a:t>
            </a:r>
          </a:p>
          <a:p>
            <a:endParaRPr lang="en-US" altLang="en-US" dirty="0"/>
          </a:p>
          <a:p>
            <a:r>
              <a:rPr lang="en-US" altLang="en-US" dirty="0"/>
              <a:t>See whether students know or can guess some of the countries who were our allies in WWII. In total, 46 countries signed a document agreeing to work together in WWII:</a:t>
            </a:r>
          </a:p>
          <a:p>
            <a:endParaRPr lang="en-US" altLang="en-US" dirty="0"/>
          </a:p>
          <a:p>
            <a:r>
              <a:rPr lang="en-US" altLang="en-US" dirty="0"/>
              <a:t>Australia</a:t>
            </a:r>
          </a:p>
          <a:p>
            <a:r>
              <a:rPr lang="en-US" altLang="en-US" dirty="0"/>
              <a:t>Belgium</a:t>
            </a:r>
          </a:p>
          <a:p>
            <a:r>
              <a:rPr lang="en-US" altLang="en-US" dirty="0"/>
              <a:t>Bolivia</a:t>
            </a:r>
          </a:p>
          <a:p>
            <a:r>
              <a:rPr lang="en-US" altLang="en-US" dirty="0"/>
              <a:t>Brazil</a:t>
            </a:r>
          </a:p>
          <a:p>
            <a:r>
              <a:rPr lang="en-US" altLang="en-US" dirty="0"/>
              <a:t>Canada</a:t>
            </a:r>
          </a:p>
          <a:p>
            <a:r>
              <a:rPr lang="en-US" altLang="en-US" dirty="0"/>
              <a:t>Chile</a:t>
            </a:r>
          </a:p>
          <a:p>
            <a:r>
              <a:rPr lang="en-US" altLang="en-US" dirty="0"/>
              <a:t>China</a:t>
            </a:r>
          </a:p>
          <a:p>
            <a:r>
              <a:rPr lang="en-US" altLang="en-US" dirty="0"/>
              <a:t>Colombia</a:t>
            </a:r>
          </a:p>
          <a:p>
            <a:r>
              <a:rPr lang="en-US" altLang="en-US" dirty="0"/>
              <a:t>Costa Rica</a:t>
            </a:r>
          </a:p>
          <a:p>
            <a:r>
              <a:rPr lang="en-US" altLang="en-US" dirty="0"/>
              <a:t>Cuba</a:t>
            </a:r>
          </a:p>
          <a:p>
            <a:r>
              <a:rPr lang="en-US" altLang="en-US" dirty="0"/>
              <a:t>Czechoslovakia (now Czech Republic and Slovakia)</a:t>
            </a:r>
          </a:p>
          <a:p>
            <a:r>
              <a:rPr lang="en-US" altLang="en-US" dirty="0"/>
              <a:t>Dominican Republic</a:t>
            </a:r>
          </a:p>
          <a:p>
            <a:r>
              <a:rPr lang="en-US" altLang="en-US" dirty="0"/>
              <a:t>Ecuador</a:t>
            </a:r>
          </a:p>
          <a:p>
            <a:r>
              <a:rPr lang="en-US" altLang="en-US" dirty="0"/>
              <a:t>Egypt</a:t>
            </a:r>
          </a:p>
          <a:p>
            <a:r>
              <a:rPr lang="en-US" altLang="en-US" dirty="0"/>
              <a:t>El Salvador</a:t>
            </a:r>
          </a:p>
          <a:p>
            <a:r>
              <a:rPr lang="en-US" altLang="en-US" dirty="0"/>
              <a:t>Ethiopia</a:t>
            </a:r>
          </a:p>
          <a:p>
            <a:r>
              <a:rPr lang="en-US" altLang="en-US" dirty="0"/>
              <a:t>France</a:t>
            </a:r>
          </a:p>
          <a:p>
            <a:r>
              <a:rPr lang="en-US" altLang="en-US" dirty="0"/>
              <a:t>Greece</a:t>
            </a:r>
          </a:p>
          <a:p>
            <a:r>
              <a:rPr lang="en-US" altLang="en-US" dirty="0"/>
              <a:t>Guatemala</a:t>
            </a:r>
          </a:p>
          <a:p>
            <a:r>
              <a:rPr lang="en-US" altLang="en-US" dirty="0"/>
              <a:t>Haiti</a:t>
            </a:r>
          </a:p>
          <a:p>
            <a:r>
              <a:rPr lang="en-US" altLang="en-US" dirty="0"/>
              <a:t>Honduras</a:t>
            </a:r>
          </a:p>
          <a:p>
            <a:r>
              <a:rPr lang="en-US" altLang="en-US" dirty="0"/>
              <a:t>Pre-partition India (now India, Pakistan and Bangladesh)</a:t>
            </a:r>
          </a:p>
          <a:p>
            <a:r>
              <a:rPr lang="en-US" altLang="en-US" dirty="0"/>
              <a:t>Iran</a:t>
            </a:r>
          </a:p>
          <a:p>
            <a:r>
              <a:rPr lang="en-US" altLang="en-US" dirty="0"/>
              <a:t>Iraq</a:t>
            </a:r>
          </a:p>
          <a:p>
            <a:r>
              <a:rPr lang="en-US" altLang="en-US" dirty="0"/>
              <a:t>Lebanon</a:t>
            </a:r>
          </a:p>
          <a:p>
            <a:r>
              <a:rPr lang="en-US" altLang="en-US" dirty="0"/>
              <a:t>Liberia</a:t>
            </a:r>
          </a:p>
          <a:p>
            <a:r>
              <a:rPr lang="en-US" altLang="en-US" dirty="0"/>
              <a:t>Luxembourg</a:t>
            </a:r>
          </a:p>
          <a:p>
            <a:r>
              <a:rPr lang="en-US" altLang="en-US" dirty="0"/>
              <a:t>Mexico</a:t>
            </a:r>
          </a:p>
          <a:p>
            <a:r>
              <a:rPr lang="en-US" altLang="en-US" dirty="0"/>
              <a:t>Netherlands</a:t>
            </a:r>
          </a:p>
          <a:p>
            <a:r>
              <a:rPr lang="en-US" altLang="en-US" dirty="0"/>
              <a:t>New Zealand</a:t>
            </a:r>
          </a:p>
          <a:p>
            <a:r>
              <a:rPr lang="en-US" altLang="en-US" dirty="0"/>
              <a:t>Nicaragua</a:t>
            </a:r>
          </a:p>
          <a:p>
            <a:r>
              <a:rPr lang="en-US" altLang="en-US" dirty="0"/>
              <a:t>Norway</a:t>
            </a:r>
          </a:p>
          <a:p>
            <a:r>
              <a:rPr lang="en-US" altLang="en-US" dirty="0"/>
              <a:t>Panama</a:t>
            </a:r>
          </a:p>
          <a:p>
            <a:r>
              <a:rPr lang="en-US" altLang="en-US" dirty="0"/>
              <a:t>Paraguay</a:t>
            </a:r>
          </a:p>
          <a:p>
            <a:r>
              <a:rPr lang="en-US" altLang="en-US" dirty="0"/>
              <a:t>Peru</a:t>
            </a:r>
          </a:p>
          <a:p>
            <a:r>
              <a:rPr lang="en-US" altLang="en-US" dirty="0"/>
              <a:t>Philippines</a:t>
            </a:r>
          </a:p>
          <a:p>
            <a:r>
              <a:rPr lang="en-US" altLang="en-US" dirty="0"/>
              <a:t>Poland</a:t>
            </a:r>
          </a:p>
          <a:p>
            <a:r>
              <a:rPr lang="en-US" altLang="en-US" dirty="0"/>
              <a:t>South Africa</a:t>
            </a:r>
          </a:p>
          <a:p>
            <a:r>
              <a:rPr lang="en-US" altLang="en-US" dirty="0"/>
              <a:t>Soviet Union (now 15 countries: Armenia, Moldova, Estonia, Latvia, Lithuania, Georgia, Azerbaijan, Tajikistan, Kyrgyzstan, Belarus, Uzbekistan, Turkmenistan, Ukraine, Kazakhstan, and Russia)</a:t>
            </a:r>
          </a:p>
          <a:p>
            <a:r>
              <a:rPr lang="en-US" altLang="en-US" dirty="0"/>
              <a:t>Syria</a:t>
            </a:r>
          </a:p>
          <a:p>
            <a:r>
              <a:rPr lang="en-US" altLang="en-US" dirty="0"/>
              <a:t>Turkey</a:t>
            </a:r>
          </a:p>
          <a:p>
            <a:r>
              <a:rPr lang="en-US" altLang="en-US" dirty="0"/>
              <a:t>United Kingdom</a:t>
            </a:r>
          </a:p>
          <a:p>
            <a:r>
              <a:rPr lang="en-US" altLang="en-US" dirty="0"/>
              <a:t>United States</a:t>
            </a:r>
          </a:p>
          <a:p>
            <a:r>
              <a:rPr lang="en-US" altLang="en-US" dirty="0"/>
              <a:t>Uruguay</a:t>
            </a:r>
          </a:p>
          <a:p>
            <a:r>
              <a:rPr lang="en-US" altLang="en-US" dirty="0"/>
              <a:t>Venezuela</a:t>
            </a:r>
          </a:p>
          <a:p>
            <a:r>
              <a:rPr lang="en-US" altLang="en-US" dirty="0"/>
              <a:t>Yugoslavia (now Bosnia and Herzegovina, Croatia, Macedonia, Montenegro, Serbia, Slovenia)</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rPr lang="en-GB" dirty="0"/>
              <a:t>Monte </a:t>
            </a:r>
            <a:r>
              <a:rPr lang="en-GB" dirty="0" err="1"/>
              <a:t>Cassino</a:t>
            </a:r>
            <a:r>
              <a:rPr lang="en-GB" dirty="0"/>
              <a:t> was a monastery located on a hill over</a:t>
            </a:r>
            <a:r>
              <a:rPr lang="en-GB" baseline="0" dirty="0"/>
              <a:t> the town of </a:t>
            </a:r>
            <a:r>
              <a:rPr lang="en-GB" baseline="0" dirty="0" err="1"/>
              <a:t>Cassino</a:t>
            </a:r>
            <a:r>
              <a:rPr lang="en-GB" baseline="0" dirty="0"/>
              <a:t> in southern Italy.</a:t>
            </a:r>
          </a:p>
          <a:p>
            <a:endParaRPr lang="en-GB" baseline="0" dirty="0"/>
          </a:p>
          <a:p>
            <a:r>
              <a:rPr lang="en-GB" baseline="0" dirty="0"/>
              <a:t>Italy was a country divided, with Italian troops in the north fighting alongside Germany and Japan (the Axis forces) and the Free-Italian Army in the south fighting alongside the Allies to try and free their country from fascism.</a:t>
            </a:r>
          </a:p>
          <a:p>
            <a:endParaRPr lang="en-GB" baseline="0" dirty="0"/>
          </a:p>
          <a:p>
            <a:r>
              <a:rPr lang="en-GB" baseline="0" dirty="0"/>
              <a:t>In 1944, Axis forces had occupied Italy, including Rome. The Allies planned to attack at </a:t>
            </a:r>
            <a:r>
              <a:rPr lang="en-GB" baseline="0" dirty="0" err="1"/>
              <a:t>Cassino</a:t>
            </a:r>
            <a:r>
              <a:rPr lang="en-GB" baseline="0" dirty="0"/>
              <a:t> to try and free Rome. </a:t>
            </a:r>
          </a:p>
          <a:p>
            <a:endParaRPr lang="en-GB" baseline="0" dirty="0"/>
          </a:p>
          <a:p>
            <a:r>
              <a:rPr lang="en-GB" baseline="0" dirty="0"/>
              <a:t>No-one had predicted how hard it would be. German soldiers had the advantage of being based in the monastery on top of the hill and firing down at the allied troops.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rPr dirty="0"/>
              <a:t>The allies didn’t give up. There were four battles at Monte </a:t>
            </a:r>
            <a:r>
              <a:rPr dirty="0" err="1"/>
              <a:t>Cassino</a:t>
            </a:r>
            <a:r>
              <a:rPr dirty="0"/>
              <a:t> between 17th January to 18th May 1944. At these battles in Italy, 250,000 troops fought together to free Rome</a:t>
            </a:r>
          </a:p>
          <a:p>
            <a:pPr defTabSz="914400">
              <a:lnSpc>
                <a:spcPct val="100000"/>
              </a:lnSpc>
              <a:defRPr sz="1200">
                <a:latin typeface="Calibri"/>
                <a:ea typeface="Calibri"/>
                <a:cs typeface="Calibri"/>
                <a:sym typeface="Calibri"/>
              </a:defRPr>
            </a:pPr>
            <a:endParaRPr dirty="0"/>
          </a:p>
          <a:p>
            <a:pPr defTabSz="914400">
              <a:lnSpc>
                <a:spcPct val="100000"/>
              </a:lnSpc>
              <a:defRPr sz="1200">
                <a:latin typeface="Calibri"/>
                <a:ea typeface="Calibri"/>
                <a:cs typeface="Calibri"/>
                <a:sym typeface="Calibri"/>
              </a:defRPr>
            </a:pPr>
            <a:r>
              <a:rPr dirty="0"/>
              <a:t>Britain fought alongside people from all the countries you can see on this map.</a:t>
            </a:r>
          </a:p>
          <a:p>
            <a:pPr defTabSz="914400">
              <a:lnSpc>
                <a:spcPct val="100000"/>
              </a:lnSpc>
              <a:defRPr sz="1200">
                <a:latin typeface="Calibri"/>
                <a:ea typeface="Calibri"/>
                <a:cs typeface="Calibri"/>
                <a:sym typeface="Calibri"/>
              </a:defRPr>
            </a:pPr>
            <a:endParaRPr dirty="0"/>
          </a:p>
          <a:p>
            <a:pPr defTabSz="914400">
              <a:lnSpc>
                <a:spcPct val="100000"/>
              </a:lnSpc>
              <a:defRPr sz="1200">
                <a:latin typeface="Calibri"/>
                <a:ea typeface="Calibri"/>
                <a:cs typeface="Calibri"/>
                <a:sym typeface="Calibri"/>
              </a:defRPr>
            </a:pPr>
            <a:r>
              <a:rPr dirty="0"/>
              <a:t>Algeria</a:t>
            </a:r>
          </a:p>
          <a:p>
            <a:pPr defTabSz="914400">
              <a:lnSpc>
                <a:spcPct val="100000"/>
              </a:lnSpc>
              <a:defRPr sz="1200">
                <a:latin typeface="Calibri"/>
                <a:ea typeface="Calibri"/>
                <a:cs typeface="Calibri"/>
                <a:sym typeface="Calibri"/>
              </a:defRPr>
            </a:pPr>
            <a:r>
              <a:rPr dirty="0"/>
              <a:t>Australia</a:t>
            </a:r>
          </a:p>
          <a:p>
            <a:pPr defTabSz="914400">
              <a:lnSpc>
                <a:spcPct val="100000"/>
              </a:lnSpc>
              <a:defRPr sz="1200">
                <a:latin typeface="Calibri"/>
                <a:ea typeface="Calibri"/>
                <a:cs typeface="Calibri"/>
                <a:sym typeface="Calibri"/>
              </a:defRPr>
            </a:pPr>
            <a:r>
              <a:rPr dirty="0"/>
              <a:t>Brazil</a:t>
            </a:r>
          </a:p>
          <a:p>
            <a:pPr defTabSz="914400">
              <a:lnSpc>
                <a:spcPct val="100000"/>
              </a:lnSpc>
              <a:defRPr sz="1200">
                <a:latin typeface="Calibri"/>
                <a:ea typeface="Calibri"/>
                <a:cs typeface="Calibri"/>
                <a:sym typeface="Calibri"/>
              </a:defRPr>
            </a:pPr>
            <a:r>
              <a:rPr dirty="0"/>
              <a:t>Canada</a:t>
            </a:r>
          </a:p>
          <a:p>
            <a:pPr defTabSz="914400">
              <a:lnSpc>
                <a:spcPct val="100000"/>
              </a:lnSpc>
              <a:defRPr sz="1200">
                <a:latin typeface="Calibri"/>
                <a:ea typeface="Calibri"/>
                <a:cs typeface="Calibri"/>
                <a:sym typeface="Calibri"/>
              </a:defRPr>
            </a:pPr>
            <a:r>
              <a:rPr dirty="0"/>
              <a:t>Cyprus</a:t>
            </a:r>
          </a:p>
          <a:p>
            <a:pPr defTabSz="914400">
              <a:lnSpc>
                <a:spcPct val="100000"/>
              </a:lnSpc>
              <a:defRPr sz="1200">
                <a:latin typeface="Calibri"/>
                <a:ea typeface="Calibri"/>
                <a:cs typeface="Calibri"/>
                <a:sym typeface="Calibri"/>
              </a:defRPr>
            </a:pPr>
            <a:r>
              <a:rPr dirty="0"/>
              <a:t>France</a:t>
            </a:r>
          </a:p>
          <a:p>
            <a:pPr defTabSz="914400">
              <a:lnSpc>
                <a:spcPct val="100000"/>
              </a:lnSpc>
              <a:defRPr sz="1200">
                <a:latin typeface="Calibri"/>
                <a:ea typeface="Calibri"/>
                <a:cs typeface="Calibri"/>
                <a:sym typeface="Calibri"/>
              </a:defRPr>
            </a:pPr>
            <a:r>
              <a:rPr dirty="0"/>
              <a:t>The British Indian Army (including troops from modern day India, Pakistan and Bangladesh)</a:t>
            </a:r>
          </a:p>
          <a:p>
            <a:pPr defTabSz="914400">
              <a:lnSpc>
                <a:spcPct val="100000"/>
              </a:lnSpc>
              <a:defRPr sz="1200">
                <a:latin typeface="Calibri"/>
                <a:ea typeface="Calibri"/>
                <a:cs typeface="Calibri"/>
                <a:sym typeface="Calibri"/>
              </a:defRPr>
            </a:pPr>
            <a:r>
              <a:rPr dirty="0"/>
              <a:t>Italy</a:t>
            </a:r>
          </a:p>
          <a:p>
            <a:pPr defTabSz="914400">
              <a:lnSpc>
                <a:spcPct val="100000"/>
              </a:lnSpc>
              <a:defRPr sz="1200">
                <a:latin typeface="Calibri"/>
                <a:ea typeface="Calibri"/>
                <a:cs typeface="Calibri"/>
                <a:sym typeface="Calibri"/>
              </a:defRPr>
            </a:pPr>
            <a:r>
              <a:rPr dirty="0"/>
              <a:t>Morocco</a:t>
            </a:r>
          </a:p>
          <a:p>
            <a:pPr defTabSz="914400">
              <a:lnSpc>
                <a:spcPct val="100000"/>
              </a:lnSpc>
              <a:defRPr sz="1200">
                <a:latin typeface="Calibri"/>
                <a:ea typeface="Calibri"/>
                <a:cs typeface="Calibri"/>
                <a:sym typeface="Calibri"/>
              </a:defRPr>
            </a:pPr>
            <a:r>
              <a:rPr dirty="0"/>
              <a:t>Nepal</a:t>
            </a:r>
          </a:p>
          <a:p>
            <a:pPr defTabSz="914400">
              <a:lnSpc>
                <a:spcPct val="100000"/>
              </a:lnSpc>
              <a:defRPr sz="1200">
                <a:latin typeface="Calibri"/>
                <a:ea typeface="Calibri"/>
                <a:cs typeface="Calibri"/>
                <a:sym typeface="Calibri"/>
              </a:defRPr>
            </a:pPr>
            <a:r>
              <a:rPr dirty="0"/>
              <a:t>New Zealand</a:t>
            </a:r>
          </a:p>
          <a:p>
            <a:pPr defTabSz="914400">
              <a:lnSpc>
                <a:spcPct val="100000"/>
              </a:lnSpc>
              <a:defRPr sz="1200">
                <a:latin typeface="Calibri"/>
                <a:ea typeface="Calibri"/>
                <a:cs typeface="Calibri"/>
                <a:sym typeface="Calibri"/>
              </a:defRPr>
            </a:pPr>
            <a:r>
              <a:rPr dirty="0"/>
              <a:t>Poland</a:t>
            </a:r>
          </a:p>
          <a:p>
            <a:pPr defTabSz="914400">
              <a:lnSpc>
                <a:spcPct val="100000"/>
              </a:lnSpc>
              <a:defRPr sz="1200">
                <a:latin typeface="Calibri"/>
                <a:ea typeface="Calibri"/>
                <a:cs typeface="Calibri"/>
                <a:sym typeface="Calibri"/>
              </a:defRPr>
            </a:pPr>
            <a:r>
              <a:rPr dirty="0"/>
              <a:t>South Africa</a:t>
            </a:r>
          </a:p>
          <a:p>
            <a:pPr defTabSz="914400">
              <a:lnSpc>
                <a:spcPct val="100000"/>
              </a:lnSpc>
              <a:defRPr sz="1200">
                <a:latin typeface="Calibri"/>
                <a:ea typeface="Calibri"/>
                <a:cs typeface="Calibri"/>
                <a:sym typeface="Calibri"/>
              </a:defRPr>
            </a:pPr>
            <a:r>
              <a:rPr dirty="0"/>
              <a:t>Southern Rhodesia (now part of Zimbabwe)</a:t>
            </a:r>
          </a:p>
          <a:p>
            <a:pPr defTabSz="914400">
              <a:lnSpc>
                <a:spcPct val="100000"/>
              </a:lnSpc>
              <a:defRPr sz="1200">
                <a:latin typeface="Calibri"/>
                <a:ea typeface="Calibri"/>
                <a:cs typeface="Calibri"/>
                <a:sym typeface="Calibri"/>
              </a:defRPr>
            </a:pPr>
            <a:r>
              <a:rPr dirty="0"/>
              <a:t>USA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pPr marL="0" indent="0">
              <a:buNone/>
            </a:pPr>
            <a:r>
              <a:rPr lang="en-GB" dirty="0"/>
              <a:t>At 1am on 12</a:t>
            </a:r>
            <a:r>
              <a:rPr lang="en-GB" baseline="30000" dirty="0"/>
              <a:t>th</a:t>
            </a:r>
            <a:r>
              <a:rPr lang="en-GB" dirty="0"/>
              <a:t> May, Michael advanced forward with the infantry. The signallers had been told to carry arms, but with the all telephone equipment it was too much to carry. They went into battle unarmed and frequently had to stop work and take cover, throwing themselves on the ground under enemy fire. </a:t>
            </a:r>
          </a:p>
          <a:p>
            <a:pPr marL="0" indent="0">
              <a:buNone/>
            </a:pPr>
            <a:endParaRPr lang="en-GB" dirty="0"/>
          </a:p>
          <a:p>
            <a:pPr marL="0" indent="0">
              <a:buNone/>
            </a:pPr>
            <a:r>
              <a:rPr lang="en-GB" dirty="0"/>
              <a:t>The casualty rate was extremely high and the wounded officer made the decision to retreat. Soon it would be daylight and the Germans would be able to pick of the remaining soldiers one by one. Michael explained that by the time they got back down and regrouped ‘there was hardly any people left’.</a:t>
            </a:r>
          </a:p>
          <a:p>
            <a:pPr marL="0" indent="0">
              <a:buNone/>
            </a:pPr>
            <a:endParaRPr lang="en-GB" dirty="0"/>
          </a:p>
          <a:p>
            <a:pPr marL="0" indent="0">
              <a:buNone/>
            </a:pPr>
            <a:r>
              <a:rPr lang="en-GB" dirty="0"/>
              <a:t>The troops</a:t>
            </a:r>
            <a:r>
              <a:rPr lang="en-GB" baseline="0" dirty="0"/>
              <a:t> who fought in Italy rather than France were labelled ‘D-Day Dodgers’ because it was thought that they had an easier job to do? Based on Michael’s recount does that seem fair? British soldiers wrote a song about the battle of Monte </a:t>
            </a:r>
            <a:r>
              <a:rPr lang="en-GB" baseline="0" dirty="0" err="1"/>
              <a:t>Cassino</a:t>
            </a:r>
            <a:r>
              <a:rPr lang="en-GB" baseline="0" dirty="0"/>
              <a:t> and ironically called it ‘D-Day Dodgers’. It ends:</a:t>
            </a:r>
          </a:p>
          <a:p>
            <a:pPr marL="0" indent="0">
              <a:buNone/>
            </a:pPr>
            <a:endParaRPr lang="en-GB" baseline="0" dirty="0"/>
          </a:p>
          <a:p>
            <a:pPr marL="0" indent="0">
              <a:buNone/>
            </a:pPr>
            <a:r>
              <a:rPr lang="en-GB" sz="1200" b="0" i="0" kern="1200" dirty="0">
                <a:solidFill>
                  <a:schemeClr val="tx1"/>
                </a:solidFill>
                <a:effectLst/>
                <a:latin typeface="Helvetica Neue"/>
                <a:ea typeface="Helvetica Neue"/>
                <a:cs typeface="Helvetica Neue"/>
                <a:sym typeface="Helvetica Neue"/>
              </a:rPr>
              <a:t>Look around the hillsides,</a:t>
            </a:r>
            <a:br>
              <a:rPr lang="en-GB" dirty="0"/>
            </a:br>
            <a:r>
              <a:rPr lang="en-GB" sz="1200" b="0" i="0" kern="1200" dirty="0">
                <a:solidFill>
                  <a:schemeClr val="tx1"/>
                </a:solidFill>
                <a:effectLst/>
                <a:latin typeface="Helvetica Neue"/>
                <a:ea typeface="Helvetica Neue"/>
                <a:cs typeface="Helvetica Neue"/>
                <a:sym typeface="Helvetica Neue"/>
              </a:rPr>
              <a:t>Through the mist and rain,</a:t>
            </a:r>
            <a:br>
              <a:rPr lang="en-GB" dirty="0"/>
            </a:br>
            <a:r>
              <a:rPr lang="en-GB" sz="1200" b="0" i="0" kern="1200" dirty="0">
                <a:solidFill>
                  <a:schemeClr val="tx1"/>
                </a:solidFill>
                <a:effectLst/>
                <a:latin typeface="Helvetica Neue"/>
                <a:ea typeface="Helvetica Neue"/>
                <a:cs typeface="Helvetica Neue"/>
                <a:sym typeface="Helvetica Neue"/>
              </a:rPr>
              <a:t>See the scattered crosses,</a:t>
            </a:r>
            <a:br>
              <a:rPr lang="en-GB" dirty="0"/>
            </a:br>
            <a:r>
              <a:rPr lang="en-GB" sz="1200" b="0" i="0" kern="1200" dirty="0">
                <a:solidFill>
                  <a:schemeClr val="tx1"/>
                </a:solidFill>
                <a:effectLst/>
                <a:latin typeface="Helvetica Neue"/>
                <a:ea typeface="Helvetica Neue"/>
                <a:cs typeface="Helvetica Neue"/>
                <a:sym typeface="Helvetica Neue"/>
              </a:rPr>
              <a:t>Some that bear no name.</a:t>
            </a:r>
            <a:br>
              <a:rPr lang="en-GB" dirty="0"/>
            </a:br>
            <a:r>
              <a:rPr lang="en-GB" sz="1200" b="0" i="0" kern="1200" dirty="0">
                <a:solidFill>
                  <a:schemeClr val="tx1"/>
                </a:solidFill>
                <a:effectLst/>
                <a:latin typeface="Helvetica Neue"/>
                <a:ea typeface="Helvetica Neue"/>
                <a:cs typeface="Helvetica Neue"/>
                <a:sym typeface="Helvetica Neue"/>
              </a:rPr>
              <a:t>Heartbreak and toil and suffering gone,</a:t>
            </a:r>
            <a:br>
              <a:rPr lang="en-GB" dirty="0"/>
            </a:br>
            <a:r>
              <a:rPr lang="en-GB" sz="1200" b="0" i="0" kern="1200" dirty="0">
                <a:solidFill>
                  <a:schemeClr val="tx1"/>
                </a:solidFill>
                <a:effectLst/>
                <a:latin typeface="Helvetica Neue"/>
                <a:ea typeface="Helvetica Neue"/>
                <a:cs typeface="Helvetica Neue"/>
                <a:sym typeface="Helvetica Neue"/>
              </a:rPr>
              <a:t>The lads beneath, they slumber on.</a:t>
            </a:r>
            <a:br>
              <a:rPr lang="en-GB" dirty="0"/>
            </a:br>
            <a:r>
              <a:rPr lang="en-GB" sz="1200" b="0" i="0" kern="1200" dirty="0">
                <a:solidFill>
                  <a:schemeClr val="tx1"/>
                </a:solidFill>
                <a:effectLst/>
                <a:latin typeface="Helvetica Neue"/>
                <a:ea typeface="Helvetica Neue"/>
                <a:cs typeface="Helvetica Neue"/>
                <a:sym typeface="Helvetica Neue"/>
              </a:rPr>
              <a:t>They are the D-Day Dodgers,</a:t>
            </a:r>
            <a:br>
              <a:rPr lang="en-GB" dirty="0"/>
            </a:br>
            <a:r>
              <a:rPr lang="en-GB" sz="1200" b="0" i="0" kern="1200" dirty="0">
                <a:solidFill>
                  <a:schemeClr val="tx1"/>
                </a:solidFill>
                <a:effectLst/>
                <a:latin typeface="Helvetica Neue"/>
                <a:ea typeface="Helvetica Neue"/>
                <a:cs typeface="Helvetica Neue"/>
                <a:sym typeface="Helvetica Neue"/>
              </a:rPr>
              <a:t>Who'll stay in Italy.</a:t>
            </a:r>
            <a:endParaRPr lang="en-GB" baseline="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endParaRPr dirty="0"/>
          </a:p>
          <a:p>
            <a:r>
              <a:rPr lang="en-GB" dirty="0"/>
              <a:t>On the 18</a:t>
            </a:r>
            <a:r>
              <a:rPr lang="en-GB" baseline="30000" dirty="0"/>
              <a:t>th</a:t>
            </a:r>
            <a:r>
              <a:rPr lang="en-GB" dirty="0"/>
              <a:t> May 1944, the allied troops finally succeeded</a:t>
            </a:r>
            <a:r>
              <a:rPr lang="en-GB" baseline="0" dirty="0"/>
              <a:t> in securing Monte </a:t>
            </a:r>
            <a:r>
              <a:rPr lang="en-GB" baseline="0" dirty="0" err="1"/>
              <a:t>Cassino</a:t>
            </a:r>
            <a:r>
              <a:rPr lang="en-GB" baseline="0" dirty="0"/>
              <a:t>. Over 54,000 people had been lost as a result of the battles.</a:t>
            </a:r>
          </a:p>
          <a:p>
            <a:endParaRPr lang="en-GB" baseline="0" dirty="0"/>
          </a:p>
          <a:p>
            <a:r>
              <a:rPr lang="en-GB" baseline="0" dirty="0"/>
              <a:t>This photo shows the Polish flag being raised to celebrate the victory and Polish troops</a:t>
            </a:r>
            <a:r>
              <a:rPr lang="en-GB" b="1" baseline="0" dirty="0"/>
              <a:t> </a:t>
            </a:r>
            <a:r>
              <a:rPr lang="en-GB" b="0" baseline="0" dirty="0"/>
              <a:t>resting after the battle.</a:t>
            </a:r>
          </a:p>
          <a:p>
            <a:endParaRPr lang="en-GB" b="0" baseline="0" dirty="0"/>
          </a:p>
          <a:p>
            <a:pPr marL="0" marR="0" lvl="0" indent="0" defTabSz="457200" eaLnBrk="1" fontAlgn="auto" latinLnBrk="0" hangingPunct="1">
              <a:lnSpc>
                <a:spcPct val="117999"/>
              </a:lnSpc>
              <a:spcBef>
                <a:spcPts val="0"/>
              </a:spcBef>
              <a:spcAft>
                <a:spcPts val="0"/>
              </a:spcAft>
              <a:buClrTx/>
              <a:buSzTx/>
              <a:buFontTx/>
              <a:buNone/>
              <a:tabLst/>
              <a:defRPr/>
            </a:pPr>
            <a:r>
              <a:rPr lang="en-GB" dirty="0"/>
              <a:t>Image 1: Courtesy of National Army Museum / Image 2: © IWM (NA 15143)</a:t>
            </a:r>
          </a:p>
          <a:p>
            <a:endParaRPr lang="en-GB" b="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D-Day June 6</a:t>
            </a:r>
            <a:r>
              <a:rPr lang="en-US" altLang="en-US" baseline="30000" dirty="0"/>
              <a:t>th</a:t>
            </a:r>
            <a:r>
              <a:rPr lang="en-US" altLang="en-US" dirty="0"/>
              <a:t> 1944 was the largest amphibious operation</a:t>
            </a:r>
            <a:r>
              <a:rPr lang="en-US" altLang="en-US" baseline="0" dirty="0"/>
              <a:t> in history. Troops arrived on boats and planes to begin the liberation of Western Europe, supported by intelligence officers and resistance fighters who were already working in France.</a:t>
            </a:r>
            <a:endParaRPr lang="en-US" altLang="en-US" dirty="0"/>
          </a:p>
          <a:p>
            <a:pPr eaLnBrk="1" hangingPunct="1">
              <a:spcBef>
                <a:spcPct val="0"/>
              </a:spcBef>
            </a:pPr>
            <a:r>
              <a:rPr lang="en-US" altLang="en-US" baseline="0" dirty="0"/>
              <a:t> </a:t>
            </a:r>
            <a:endParaRPr lang="en-US" altLang="en-US" dirty="0"/>
          </a:p>
          <a:p>
            <a:pPr eaLnBrk="1" hangingPunct="1">
              <a:spcBef>
                <a:spcPct val="0"/>
              </a:spcBef>
            </a:pPr>
            <a:r>
              <a:rPr lang="en-GB" altLang="en-US" dirty="0"/>
              <a:t>Britain and 12</a:t>
            </a:r>
            <a:r>
              <a:rPr lang="en-GB" altLang="en-US" baseline="0" dirty="0"/>
              <a:t> allied </a:t>
            </a:r>
            <a:r>
              <a:rPr lang="en-GB" altLang="en-US" dirty="0"/>
              <a:t>nations fought together on D-Day</a:t>
            </a:r>
            <a:r>
              <a:rPr lang="en-US" altLang="en-US" dirty="0"/>
              <a:t>. Their flags are shown here. How many do you </a:t>
            </a:r>
            <a:r>
              <a:rPr lang="en-US" altLang="en-US" dirty="0" err="1"/>
              <a:t>recognise</a:t>
            </a:r>
            <a:r>
              <a:rPr lang="en-US" altLang="en-US" dirty="0"/>
              <a:t>?</a:t>
            </a:r>
          </a:p>
          <a:p>
            <a:pPr eaLnBrk="1" hangingPunct="1">
              <a:spcBef>
                <a:spcPct val="0"/>
              </a:spcBef>
            </a:pPr>
            <a:endParaRPr lang="en-US" altLang="en-US" dirty="0"/>
          </a:p>
          <a:p>
            <a:pPr eaLnBrk="1" hangingPunct="1">
              <a:spcBef>
                <a:spcPct val="0"/>
              </a:spcBef>
            </a:pPr>
            <a:r>
              <a:rPr lang="en-GB" altLang="en-US" dirty="0"/>
              <a:t>Australia, Belgium, Canada, </a:t>
            </a:r>
            <a:r>
              <a:rPr lang="en-GB" altLang="en-US" b="1" dirty="0"/>
              <a:t>Czechoslovakia</a:t>
            </a:r>
            <a:r>
              <a:rPr lang="en-GB" altLang="en-US" dirty="0"/>
              <a:t>, France, Greece,  the Netherlands, New Zealand, Norway, Poland, </a:t>
            </a:r>
            <a:r>
              <a:rPr lang="en-GB" altLang="en-US" b="1" dirty="0"/>
              <a:t>Rhodesia</a:t>
            </a:r>
            <a:r>
              <a:rPr lang="en-GB" altLang="en-US" dirty="0"/>
              <a:t> and the USA.</a:t>
            </a:r>
          </a:p>
          <a:p>
            <a:pPr eaLnBrk="1" hangingPunct="1">
              <a:spcBef>
                <a:spcPct val="0"/>
              </a:spcBef>
            </a:pPr>
            <a:endParaRPr lang="en-GB" altLang="en-US" dirty="0"/>
          </a:p>
          <a:p>
            <a:pPr eaLnBrk="1" hangingPunct="1">
              <a:spcBef>
                <a:spcPct val="0"/>
              </a:spcBef>
            </a:pPr>
            <a:r>
              <a:rPr lang="en-GB" altLang="en-US" i="1" dirty="0"/>
              <a:t>Note that Czechoslovakia and Rhodesia are no longer countries - Czechoslovakia became Czech Republic and Slovakia in 1993 and Rhodesia is now called Zimbabwe.</a:t>
            </a:r>
          </a:p>
          <a:p>
            <a:pPr eaLnBrk="1" hangingPunct="1">
              <a:spcBef>
                <a:spcPct val="0"/>
              </a:spcBef>
            </a:pPr>
            <a:endParaRPr lang="en-US" altLang="en-US" dirty="0"/>
          </a:p>
          <a:p>
            <a:pPr eaLnBrk="1" hangingPunct="1">
              <a:spcBef>
                <a:spcPct val="0"/>
              </a:spcBef>
            </a:pPr>
            <a:r>
              <a:rPr lang="en-US" altLang="en-US" dirty="0"/>
              <a:t>The important fact is that Britain was not alone and all these nations worked hard together to plan and fight an important battle.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 name="Text"/>
          <p:cNvSpPr txBox="1"/>
          <p:nvPr/>
        </p:nvSpPr>
        <p:spPr>
          <a:xfrm>
            <a:off x="6417005" y="8721497"/>
            <a:ext cx="170790" cy="337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600">
                <a:solidFill>
                  <a:srgbClr val="233977"/>
                </a:solidFill>
              </a:defRPr>
            </a:lvl1pPr>
          </a:lstStyle>
          <a:p>
            <a:r>
              <a:t> </a:t>
            </a:r>
          </a:p>
        </p:txBody>
      </p:sp>
      <p:pic>
        <p:nvPicPr>
          <p:cNvPr id="2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2204" y="8739138"/>
            <a:ext cx="3180392" cy="174723"/>
          </a:xfrm>
          <a:prstGeom prst="rect">
            <a:avLst/>
          </a:prstGeom>
          <a:ln w="12700">
            <a:miter lim="400000"/>
          </a:ln>
        </p:spPr>
      </p:pic>
      <p:sp>
        <p:nvSpPr>
          <p:cNvPr id="22" name="Image"/>
          <p:cNvSpPr>
            <a:spLocks noGrp="1"/>
          </p:cNvSpPr>
          <p:nvPr>
            <p:ph type="pic" idx="13"/>
          </p:nvPr>
        </p:nvSpPr>
        <p:spPr>
          <a:xfrm>
            <a:off x="2057400" y="1110488"/>
            <a:ext cx="8890000" cy="6634163"/>
          </a:xfrm>
          <a:prstGeom prst="rect">
            <a:avLst/>
          </a:prstGeom>
          <a:ln w="9525">
            <a:round/>
          </a:ln>
        </p:spPr>
        <p:txBody>
          <a:bodyPr lIns="91439" tIns="45719" rIns="91439" bIns="45719" anchor="t">
            <a:noAutofit/>
          </a:bodyPr>
          <a:lstStyle/>
          <a:p>
            <a:endParaRPr/>
          </a:p>
        </p:txBody>
      </p:sp>
      <p:sp>
        <p:nvSpPr>
          <p:cNvPr id="23" name="XXX"/>
          <p:cNvSpPr txBox="1">
            <a:spLocks noGrp="1"/>
          </p:cNvSpPr>
          <p:nvPr>
            <p:ph type="body" sz="quarter" idx="14"/>
          </p:nvPr>
        </p:nvSpPr>
        <p:spPr>
          <a:xfrm>
            <a:off x="6318187" y="8001713"/>
            <a:ext cx="368426" cy="237146"/>
          </a:xfrm>
          <a:prstGeom prst="rect">
            <a:avLst/>
          </a:prstGeom>
        </p:spPr>
        <p:txBody>
          <a:bodyPr wrap="none">
            <a:spAutoFit/>
          </a:bodyPr>
          <a:lstStyle>
            <a:lvl1pPr marL="0" indent="0" algn="ctr">
              <a:lnSpc>
                <a:spcPct val="100000"/>
              </a:lnSpc>
              <a:spcBef>
                <a:spcPts val="3200"/>
              </a:spcBef>
              <a:buSzTx/>
              <a:buNone/>
              <a:defRPr sz="1000"/>
            </a:lvl1pPr>
          </a:lstStyle>
          <a:p>
            <a:r>
              <a:t>XXX</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1" name="LESSON XXX"/>
          <p:cNvSpPr txBox="1">
            <a:spLocks noGrp="1"/>
          </p:cNvSpPr>
          <p:nvPr>
            <p:ph type="body" sz="quarter" idx="13"/>
          </p:nvPr>
        </p:nvSpPr>
        <p:spPr>
          <a:xfrm>
            <a:off x="1270000" y="1308100"/>
            <a:ext cx="10464800" cy="593031"/>
          </a:xfrm>
          <a:prstGeom prst="rect">
            <a:avLst/>
          </a:prstGeom>
        </p:spPr>
        <p:txBody>
          <a:bodyPr anchor="t">
            <a:noAutofit/>
          </a:bodyPr>
          <a:lstStyle>
            <a:lvl1pPr marL="0" indent="0">
              <a:lnSpc>
                <a:spcPct val="100000"/>
              </a:lnSpc>
              <a:spcBef>
                <a:spcPts val="0"/>
              </a:spcBef>
              <a:buSzTx/>
              <a:buNone/>
              <a:defRPr sz="2400" b="1">
                <a:latin typeface="Helvetica Neue"/>
                <a:ea typeface="Helvetica Neue"/>
                <a:cs typeface="Helvetica Neue"/>
                <a:sym typeface="Helvetica Neue"/>
              </a:defRPr>
            </a:lvl1pPr>
          </a:lstStyle>
          <a:p>
            <a:r>
              <a:t>LESSON XXX</a:t>
            </a:r>
          </a:p>
        </p:txBody>
      </p:sp>
      <p:sp>
        <p:nvSpPr>
          <p:cNvPr id="32" name="Learning objective:"/>
          <p:cNvSpPr txBox="1">
            <a:spLocks noGrp="1"/>
          </p:cNvSpPr>
          <p:nvPr>
            <p:ph type="body" sz="quarter" idx="14"/>
          </p:nvPr>
        </p:nvSpPr>
        <p:spPr>
          <a:xfrm>
            <a:off x="1270000" y="3048000"/>
            <a:ext cx="10464800" cy="744240"/>
          </a:xfrm>
          <a:prstGeom prst="rect">
            <a:avLst/>
          </a:prstGeom>
        </p:spPr>
        <p:txBody>
          <a:bodyPr>
            <a:noAutofit/>
          </a:bodyPr>
          <a:lstStyle>
            <a:lvl1pPr marL="0" indent="0">
              <a:lnSpc>
                <a:spcPct val="100000"/>
              </a:lnSpc>
              <a:spcBef>
                <a:spcPts val="0"/>
              </a:spcBef>
              <a:buSzTx/>
              <a:buNone/>
              <a:defRPr sz="3700" b="1"/>
            </a:lvl1pPr>
          </a:lstStyle>
          <a:p>
            <a:r>
              <a:t>Learning objective:</a:t>
            </a:r>
          </a:p>
        </p:txBody>
      </p:sp>
      <p:sp>
        <p:nvSpPr>
          <p:cNvPr id="33" name="XXX"/>
          <p:cNvSpPr txBox="1">
            <a:spLocks noGrp="1"/>
          </p:cNvSpPr>
          <p:nvPr>
            <p:ph type="body" sz="half" idx="15"/>
          </p:nvPr>
        </p:nvSpPr>
        <p:spPr>
          <a:xfrm>
            <a:off x="1270000" y="4018111"/>
            <a:ext cx="10464800" cy="3161309"/>
          </a:xfrm>
          <a:prstGeom prst="rect">
            <a:avLst/>
          </a:prstGeom>
        </p:spPr>
        <p:txBody>
          <a:bodyPr anchor="t">
            <a:noAutofit/>
          </a:bodyPr>
          <a:lstStyle>
            <a:lvl1pPr marL="0" indent="0">
              <a:buSzTx/>
              <a:buNone/>
            </a:lvl1pPr>
          </a:lstStyle>
          <a:p>
            <a:r>
              <a:t>XXX</a:t>
            </a:r>
          </a:p>
        </p:txBody>
      </p:sp>
      <p:sp>
        <p:nvSpPr>
          <p:cNvPr id="34" name="XXX"/>
          <p:cNvSpPr txBox="1">
            <a:spLocks noGrp="1"/>
          </p:cNvSpPr>
          <p:nvPr>
            <p:ph type="body" sz="quarter" idx="16"/>
          </p:nvPr>
        </p:nvSpPr>
        <p:spPr>
          <a:xfrm>
            <a:off x="1270000" y="1879600"/>
            <a:ext cx="10464800" cy="1064717"/>
          </a:xfrm>
          <a:prstGeom prst="rect">
            <a:avLst/>
          </a:prstGeom>
        </p:spPr>
        <p:txBody>
          <a:bodyPr anchor="t">
            <a:noAutofit/>
          </a:bodyPr>
          <a:lstStyle>
            <a:lvl1pPr marL="0" indent="0">
              <a:lnSpc>
                <a:spcPct val="100000"/>
              </a:lnSpc>
              <a:spcBef>
                <a:spcPts val="0"/>
              </a:spcBef>
              <a:buSzTx/>
              <a:buNone/>
              <a:defRPr sz="5600"/>
            </a:lvl1pPr>
          </a:lstStyle>
          <a:p>
            <a:r>
              <a:t>XXX</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0" name="XXX"/>
          <p:cNvSpPr txBox="1">
            <a:spLocks noGrp="1"/>
          </p:cNvSpPr>
          <p:nvPr>
            <p:ph type="body" sz="quarter" idx="13"/>
          </p:nvPr>
        </p:nvSpPr>
        <p:spPr>
          <a:xfrm>
            <a:off x="1270000" y="1879600"/>
            <a:ext cx="10464800" cy="1064717"/>
          </a:xfrm>
          <a:prstGeom prst="rect">
            <a:avLst/>
          </a:prstGeom>
        </p:spPr>
        <p:txBody>
          <a:bodyPr anchor="t">
            <a:noAutofit/>
          </a:bodyPr>
          <a:lstStyle>
            <a:lvl1pPr marL="0" indent="0">
              <a:lnSpc>
                <a:spcPct val="100000"/>
              </a:lnSpc>
              <a:spcBef>
                <a:spcPts val="0"/>
              </a:spcBef>
              <a:buSzTx/>
              <a:buNone/>
              <a:defRPr sz="5600"/>
            </a:lvl1pPr>
          </a:lstStyle>
          <a:p>
            <a:r>
              <a:t>XXX</a:t>
            </a:r>
          </a:p>
        </p:txBody>
      </p:sp>
      <p:sp>
        <p:nvSpPr>
          <p:cNvPr id="51" name="XXX…"/>
          <p:cNvSpPr txBox="1">
            <a:spLocks noGrp="1"/>
          </p:cNvSpPr>
          <p:nvPr>
            <p:ph type="body" sz="half" idx="14"/>
          </p:nvPr>
        </p:nvSpPr>
        <p:spPr>
          <a:xfrm>
            <a:off x="1270000" y="3048000"/>
            <a:ext cx="10464800" cy="4729014"/>
          </a:xfrm>
          <a:prstGeom prst="rect">
            <a:avLst/>
          </a:prstGeom>
        </p:spPr>
        <p:txBody>
          <a:bodyPr anchor="t">
            <a:noAutofit/>
          </a:bodyPr>
          <a:lstStyle/>
          <a:p>
            <a:pPr marL="0" indent="0">
              <a:buSzTx/>
              <a:buNone/>
            </a:pPr>
            <a:r>
              <a:t>XXX</a:t>
            </a:r>
          </a:p>
          <a:p>
            <a:pPr lvl="2">
              <a:lnSpc>
                <a:spcPct val="110000"/>
              </a:lnSpc>
              <a:spcBef>
                <a:spcPts val="2400"/>
              </a:spcBef>
            </a:pPr>
            <a:r>
              <a:t>XXX</a:t>
            </a:r>
          </a:p>
          <a:p>
            <a:pPr lvl="2">
              <a:lnSpc>
                <a:spcPct val="110000"/>
              </a:lnSpc>
              <a:spcBef>
                <a:spcPts val="2400"/>
              </a:spcBef>
            </a:pPr>
            <a:r>
              <a:t>XXX</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8" name="Body Level One…"/>
          <p:cNvSpPr txBox="1">
            <a:spLocks noGrp="1"/>
          </p:cNvSpPr>
          <p:nvPr>
            <p:ph type="body" idx="1"/>
          </p:nvPr>
        </p:nvSpPr>
        <p:spPr>
          <a:xfrm>
            <a:off x="952500" y="1270000"/>
            <a:ext cx="11099800" cy="7213600"/>
          </a:xfrm>
          <a:prstGeom prst="rect">
            <a:avLst/>
          </a:prstGeom>
        </p:spPr>
        <p:txBody>
          <a:bodyPr>
            <a:noAutofit/>
          </a:bodyPr>
          <a:lstStyle/>
          <a:p>
            <a:r>
              <a:t>Body Level One</a:t>
            </a:r>
          </a:p>
          <a:p>
            <a:pPr lvl="1"/>
            <a:r>
              <a:t>Body Level Two</a:t>
            </a:r>
          </a:p>
          <a:p>
            <a:pPr lvl="2"/>
            <a:r>
              <a:t>Body Level Three</a:t>
            </a:r>
          </a:p>
          <a:p>
            <a:pPr lvl="3"/>
            <a:r>
              <a:t>Body Level Four</a:t>
            </a:r>
          </a:p>
          <a:p>
            <a:pPr lvl="4"/>
            <a:r>
              <a:t>Body Level Five</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66" name="– Johnny Appleseed"/>
          <p:cNvSpPr txBox="1">
            <a:spLocks noGrp="1"/>
          </p:cNvSpPr>
          <p:nvPr>
            <p:ph type="body" sz="quarter" idx="13"/>
          </p:nvPr>
        </p:nvSpPr>
        <p:spPr>
          <a:xfrm>
            <a:off x="1270000" y="6362700"/>
            <a:ext cx="10464800" cy="457200"/>
          </a:xfrm>
          <a:prstGeom prst="rect">
            <a:avLst/>
          </a:prstGeom>
        </p:spPr>
        <p:txBody>
          <a:bodyPr anchor="t">
            <a:spAutoFit/>
          </a:bodyPr>
          <a:lstStyle>
            <a:lvl1pPr marL="0" indent="0" algn="ctr">
              <a:lnSpc>
                <a:spcPct val="100000"/>
              </a:lnSpc>
              <a:spcBef>
                <a:spcPts val="0"/>
              </a:spcBef>
              <a:buSzTx/>
              <a:buNone/>
              <a:defRPr sz="2400" i="1">
                <a:solidFill>
                  <a:srgbClr val="000000"/>
                </a:solidFill>
              </a:defRPr>
            </a:lvl1pPr>
          </a:lstStyle>
          <a:p>
            <a:r>
              <a:t>– Johnny Appleseed</a:t>
            </a:r>
          </a:p>
        </p:txBody>
      </p:sp>
      <p:sp>
        <p:nvSpPr>
          <p:cNvPr id="67" name="“Type a quote here.”"/>
          <p:cNvSpPr txBox="1">
            <a:spLocks noGrp="1"/>
          </p:cNvSpPr>
          <p:nvPr>
            <p:ph type="body" sz="quarter" idx="14"/>
          </p:nvPr>
        </p:nvSpPr>
        <p:spPr>
          <a:xfrm>
            <a:off x="1270000" y="4243759"/>
            <a:ext cx="10464800" cy="656482"/>
          </a:xfrm>
          <a:prstGeom prst="rect">
            <a:avLst/>
          </a:prstGeom>
        </p:spPr>
        <p:txBody>
          <a:bodyPr>
            <a:spAutoFit/>
          </a:bodyPr>
          <a:lstStyle>
            <a:lvl1pPr marL="0" indent="0" algn="ctr">
              <a:lnSpc>
                <a:spcPct val="100000"/>
              </a:lnSpc>
              <a:spcBef>
                <a:spcPts val="0"/>
              </a:spcBef>
              <a:buSzTx/>
              <a:buNone/>
              <a:defRPr sz="4000" i="1">
                <a:solidFill>
                  <a:srgbClr val="000000"/>
                </a:solidFill>
              </a:defRPr>
            </a:lvl1pPr>
          </a:lstStyle>
          <a:p>
            <a:r>
              <a:t>“Type a quote here.” </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75" name="Image"/>
          <p:cNvSpPr>
            <a:spLocks noGrp="1"/>
          </p:cNvSpPr>
          <p:nvPr>
            <p:ph type="pic" idx="13"/>
          </p:nvPr>
        </p:nvSpPr>
        <p:spPr>
          <a:xfrm>
            <a:off x="-949853" y="0"/>
            <a:ext cx="14904506" cy="9944100"/>
          </a:xfrm>
          <a:prstGeom prst="rect">
            <a:avLst/>
          </a:prstGeom>
        </p:spPr>
        <p:txBody>
          <a:bodyPr lIns="91439" tIns="45719" rIns="91439" bIns="45719" anchor="t">
            <a:noAutofit/>
          </a:bodyPr>
          <a:lstStyle/>
          <a:p>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descr="Image"/>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912204" y="8739138"/>
            <a:ext cx="3180392" cy="174723"/>
          </a:xfrm>
          <a:prstGeom prst="rect">
            <a:avLst/>
          </a:prstGeom>
          <a:ln w="12700">
            <a:miter lim="400000"/>
          </a:ln>
        </p:spPr>
      </p:pic>
      <p:sp>
        <p:nvSpPr>
          <p:cNvPr id="3"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r>
              <a:t>Title Text</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
        <p:nvSpPr>
          <p:cNvPr id="5"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584200" rtl="0" latinLnBrk="0">
        <a:lnSpc>
          <a:spcPct val="100000"/>
        </a:lnSpc>
        <a:spcBef>
          <a:spcPts val="0"/>
        </a:spcBef>
        <a:spcAft>
          <a:spcPts val="0"/>
        </a:spcAft>
        <a:buClrTx/>
        <a:buSzTx/>
        <a:buFontTx/>
        <a:buNone/>
        <a:tabLst/>
        <a:defRPr sz="5600" b="0" i="0" u="none" strike="noStrike" cap="none" spc="0" baseline="0">
          <a:solidFill>
            <a:srgbClr val="233977"/>
          </a:solidFill>
          <a:uFillTx/>
          <a:latin typeface="+mn-lt"/>
          <a:ea typeface="+mn-ea"/>
          <a:cs typeface="+mn-cs"/>
          <a:sym typeface="Arial"/>
        </a:defRPr>
      </a:lvl1pPr>
      <a:lvl2pPr marL="0" marR="0" indent="0" algn="l" defTabSz="584200" rtl="0" latinLnBrk="0">
        <a:lnSpc>
          <a:spcPct val="100000"/>
        </a:lnSpc>
        <a:spcBef>
          <a:spcPts val="0"/>
        </a:spcBef>
        <a:spcAft>
          <a:spcPts val="0"/>
        </a:spcAft>
        <a:buClrTx/>
        <a:buSzTx/>
        <a:buFontTx/>
        <a:buNone/>
        <a:tabLst/>
        <a:defRPr sz="5600" b="0" i="0" u="none" strike="noStrike" cap="none" spc="0" baseline="0">
          <a:solidFill>
            <a:srgbClr val="233977"/>
          </a:solidFill>
          <a:uFillTx/>
          <a:latin typeface="+mn-lt"/>
          <a:ea typeface="+mn-ea"/>
          <a:cs typeface="+mn-cs"/>
          <a:sym typeface="Arial"/>
        </a:defRPr>
      </a:lvl2pPr>
      <a:lvl3pPr marL="0" marR="0" indent="0" algn="l" defTabSz="584200" rtl="0" latinLnBrk="0">
        <a:lnSpc>
          <a:spcPct val="100000"/>
        </a:lnSpc>
        <a:spcBef>
          <a:spcPts val="0"/>
        </a:spcBef>
        <a:spcAft>
          <a:spcPts val="0"/>
        </a:spcAft>
        <a:buClrTx/>
        <a:buSzTx/>
        <a:buFontTx/>
        <a:buNone/>
        <a:tabLst/>
        <a:defRPr sz="5600" b="0" i="0" u="none" strike="noStrike" cap="none" spc="0" baseline="0">
          <a:solidFill>
            <a:srgbClr val="233977"/>
          </a:solidFill>
          <a:uFillTx/>
          <a:latin typeface="+mn-lt"/>
          <a:ea typeface="+mn-ea"/>
          <a:cs typeface="+mn-cs"/>
          <a:sym typeface="Arial"/>
        </a:defRPr>
      </a:lvl3pPr>
      <a:lvl4pPr marL="0" marR="0" indent="0" algn="l" defTabSz="584200" rtl="0" latinLnBrk="0">
        <a:lnSpc>
          <a:spcPct val="100000"/>
        </a:lnSpc>
        <a:spcBef>
          <a:spcPts val="0"/>
        </a:spcBef>
        <a:spcAft>
          <a:spcPts val="0"/>
        </a:spcAft>
        <a:buClrTx/>
        <a:buSzTx/>
        <a:buFontTx/>
        <a:buNone/>
        <a:tabLst/>
        <a:defRPr sz="5600" b="0" i="0" u="none" strike="noStrike" cap="none" spc="0" baseline="0">
          <a:solidFill>
            <a:srgbClr val="233977"/>
          </a:solidFill>
          <a:uFillTx/>
          <a:latin typeface="+mn-lt"/>
          <a:ea typeface="+mn-ea"/>
          <a:cs typeface="+mn-cs"/>
          <a:sym typeface="Arial"/>
        </a:defRPr>
      </a:lvl4pPr>
      <a:lvl5pPr marL="0" marR="0" indent="0" algn="l" defTabSz="584200" rtl="0" latinLnBrk="0">
        <a:lnSpc>
          <a:spcPct val="100000"/>
        </a:lnSpc>
        <a:spcBef>
          <a:spcPts val="0"/>
        </a:spcBef>
        <a:spcAft>
          <a:spcPts val="0"/>
        </a:spcAft>
        <a:buClrTx/>
        <a:buSzTx/>
        <a:buFontTx/>
        <a:buNone/>
        <a:tabLst/>
        <a:defRPr sz="5600" b="0" i="0" u="none" strike="noStrike" cap="none" spc="0" baseline="0">
          <a:solidFill>
            <a:srgbClr val="233977"/>
          </a:solidFill>
          <a:uFillTx/>
          <a:latin typeface="+mn-lt"/>
          <a:ea typeface="+mn-ea"/>
          <a:cs typeface="+mn-cs"/>
          <a:sym typeface="Arial"/>
        </a:defRPr>
      </a:lvl5pPr>
      <a:lvl6pPr marL="0" marR="0" indent="0" algn="l" defTabSz="584200" rtl="0" latinLnBrk="0">
        <a:lnSpc>
          <a:spcPct val="100000"/>
        </a:lnSpc>
        <a:spcBef>
          <a:spcPts val="0"/>
        </a:spcBef>
        <a:spcAft>
          <a:spcPts val="0"/>
        </a:spcAft>
        <a:buClrTx/>
        <a:buSzTx/>
        <a:buFontTx/>
        <a:buNone/>
        <a:tabLst/>
        <a:defRPr sz="5600" b="0" i="0" u="none" strike="noStrike" cap="none" spc="0" baseline="0">
          <a:solidFill>
            <a:srgbClr val="233977"/>
          </a:solidFill>
          <a:uFillTx/>
          <a:latin typeface="+mn-lt"/>
          <a:ea typeface="+mn-ea"/>
          <a:cs typeface="+mn-cs"/>
          <a:sym typeface="Arial"/>
        </a:defRPr>
      </a:lvl6pPr>
      <a:lvl7pPr marL="0" marR="0" indent="0" algn="l" defTabSz="584200" rtl="0" latinLnBrk="0">
        <a:lnSpc>
          <a:spcPct val="100000"/>
        </a:lnSpc>
        <a:spcBef>
          <a:spcPts val="0"/>
        </a:spcBef>
        <a:spcAft>
          <a:spcPts val="0"/>
        </a:spcAft>
        <a:buClrTx/>
        <a:buSzTx/>
        <a:buFontTx/>
        <a:buNone/>
        <a:tabLst/>
        <a:defRPr sz="5600" b="0" i="0" u="none" strike="noStrike" cap="none" spc="0" baseline="0">
          <a:solidFill>
            <a:srgbClr val="233977"/>
          </a:solidFill>
          <a:uFillTx/>
          <a:latin typeface="+mn-lt"/>
          <a:ea typeface="+mn-ea"/>
          <a:cs typeface="+mn-cs"/>
          <a:sym typeface="Arial"/>
        </a:defRPr>
      </a:lvl7pPr>
      <a:lvl8pPr marL="0" marR="0" indent="0" algn="l" defTabSz="584200" rtl="0" latinLnBrk="0">
        <a:lnSpc>
          <a:spcPct val="100000"/>
        </a:lnSpc>
        <a:spcBef>
          <a:spcPts val="0"/>
        </a:spcBef>
        <a:spcAft>
          <a:spcPts val="0"/>
        </a:spcAft>
        <a:buClrTx/>
        <a:buSzTx/>
        <a:buFontTx/>
        <a:buNone/>
        <a:tabLst/>
        <a:defRPr sz="5600" b="0" i="0" u="none" strike="noStrike" cap="none" spc="0" baseline="0">
          <a:solidFill>
            <a:srgbClr val="233977"/>
          </a:solidFill>
          <a:uFillTx/>
          <a:latin typeface="+mn-lt"/>
          <a:ea typeface="+mn-ea"/>
          <a:cs typeface="+mn-cs"/>
          <a:sym typeface="Arial"/>
        </a:defRPr>
      </a:lvl8pPr>
      <a:lvl9pPr marL="0" marR="0" indent="0" algn="l" defTabSz="584200" rtl="0" latinLnBrk="0">
        <a:lnSpc>
          <a:spcPct val="100000"/>
        </a:lnSpc>
        <a:spcBef>
          <a:spcPts val="0"/>
        </a:spcBef>
        <a:spcAft>
          <a:spcPts val="0"/>
        </a:spcAft>
        <a:buClrTx/>
        <a:buSzTx/>
        <a:buFontTx/>
        <a:buNone/>
        <a:tabLst/>
        <a:defRPr sz="5600" b="0" i="0" u="none" strike="noStrike" cap="none" spc="0" baseline="0">
          <a:solidFill>
            <a:srgbClr val="233977"/>
          </a:solidFill>
          <a:uFillTx/>
          <a:latin typeface="+mn-lt"/>
          <a:ea typeface="+mn-ea"/>
          <a:cs typeface="+mn-cs"/>
          <a:sym typeface="Arial"/>
        </a:defRPr>
      </a:lvl9pPr>
    </p:titleStyle>
    <p:bodyStyle>
      <a:lvl1pPr marL="444500" marR="0" indent="-444500" algn="l" defTabSz="584200" rtl="0" latinLnBrk="0">
        <a:lnSpc>
          <a:spcPct val="120000"/>
        </a:lnSpc>
        <a:spcBef>
          <a:spcPts val="1600"/>
        </a:spcBef>
        <a:spcAft>
          <a:spcPts val="0"/>
        </a:spcAft>
        <a:buClrTx/>
        <a:buSzPct val="145000"/>
        <a:buFontTx/>
        <a:buChar char="•"/>
        <a:tabLst/>
        <a:defRPr sz="3200" b="0" i="0" u="none" strike="noStrike" cap="none" spc="0" baseline="0">
          <a:solidFill>
            <a:srgbClr val="233977"/>
          </a:solidFill>
          <a:uFillTx/>
          <a:latin typeface="+mn-lt"/>
          <a:ea typeface="+mn-ea"/>
          <a:cs typeface="+mn-cs"/>
          <a:sym typeface="Arial"/>
        </a:defRPr>
      </a:lvl1pPr>
      <a:lvl2pPr marL="889000" marR="0" indent="-444500" algn="l" defTabSz="584200" rtl="0" latinLnBrk="0">
        <a:lnSpc>
          <a:spcPct val="120000"/>
        </a:lnSpc>
        <a:spcBef>
          <a:spcPts val="1600"/>
        </a:spcBef>
        <a:spcAft>
          <a:spcPts val="0"/>
        </a:spcAft>
        <a:buClrTx/>
        <a:buSzPct val="145000"/>
        <a:buFontTx/>
        <a:buChar char="•"/>
        <a:tabLst/>
        <a:defRPr sz="3200" b="0" i="0" u="none" strike="noStrike" cap="none" spc="0" baseline="0">
          <a:solidFill>
            <a:srgbClr val="233977"/>
          </a:solidFill>
          <a:uFillTx/>
          <a:latin typeface="+mn-lt"/>
          <a:ea typeface="+mn-ea"/>
          <a:cs typeface="+mn-cs"/>
          <a:sym typeface="Arial"/>
        </a:defRPr>
      </a:lvl2pPr>
      <a:lvl3pPr marL="1333500" marR="0" indent="-444500" algn="l" defTabSz="584200" rtl="0" latinLnBrk="0">
        <a:lnSpc>
          <a:spcPct val="120000"/>
        </a:lnSpc>
        <a:spcBef>
          <a:spcPts val="1600"/>
        </a:spcBef>
        <a:spcAft>
          <a:spcPts val="0"/>
        </a:spcAft>
        <a:buClrTx/>
        <a:buSzPct val="145000"/>
        <a:buFontTx/>
        <a:buChar char="•"/>
        <a:tabLst/>
        <a:defRPr sz="3200" b="0" i="0" u="none" strike="noStrike" cap="none" spc="0" baseline="0">
          <a:solidFill>
            <a:srgbClr val="233977"/>
          </a:solidFill>
          <a:uFillTx/>
          <a:latin typeface="+mn-lt"/>
          <a:ea typeface="+mn-ea"/>
          <a:cs typeface="+mn-cs"/>
          <a:sym typeface="Arial"/>
        </a:defRPr>
      </a:lvl3pPr>
      <a:lvl4pPr marL="1778000" marR="0" indent="-444500" algn="l" defTabSz="584200" rtl="0" latinLnBrk="0">
        <a:lnSpc>
          <a:spcPct val="120000"/>
        </a:lnSpc>
        <a:spcBef>
          <a:spcPts val="1600"/>
        </a:spcBef>
        <a:spcAft>
          <a:spcPts val="0"/>
        </a:spcAft>
        <a:buClrTx/>
        <a:buSzPct val="145000"/>
        <a:buFontTx/>
        <a:buChar char="•"/>
        <a:tabLst/>
        <a:defRPr sz="3200" b="0" i="0" u="none" strike="noStrike" cap="none" spc="0" baseline="0">
          <a:solidFill>
            <a:srgbClr val="233977"/>
          </a:solidFill>
          <a:uFillTx/>
          <a:latin typeface="+mn-lt"/>
          <a:ea typeface="+mn-ea"/>
          <a:cs typeface="+mn-cs"/>
          <a:sym typeface="Arial"/>
        </a:defRPr>
      </a:lvl4pPr>
      <a:lvl5pPr marL="2222500" marR="0" indent="-444500" algn="l" defTabSz="584200" rtl="0" latinLnBrk="0">
        <a:lnSpc>
          <a:spcPct val="120000"/>
        </a:lnSpc>
        <a:spcBef>
          <a:spcPts val="1600"/>
        </a:spcBef>
        <a:spcAft>
          <a:spcPts val="0"/>
        </a:spcAft>
        <a:buClrTx/>
        <a:buSzPct val="145000"/>
        <a:buFontTx/>
        <a:buChar char="•"/>
        <a:tabLst/>
        <a:defRPr sz="3200" b="0" i="0" u="none" strike="noStrike" cap="none" spc="0" baseline="0">
          <a:solidFill>
            <a:srgbClr val="233977"/>
          </a:solidFill>
          <a:uFillTx/>
          <a:latin typeface="+mn-lt"/>
          <a:ea typeface="+mn-ea"/>
          <a:cs typeface="+mn-cs"/>
          <a:sym typeface="Arial"/>
        </a:defRPr>
      </a:lvl5pPr>
      <a:lvl6pPr marL="2667000" marR="0" indent="-444500" algn="l" defTabSz="584200" rtl="0" latinLnBrk="0">
        <a:lnSpc>
          <a:spcPct val="120000"/>
        </a:lnSpc>
        <a:spcBef>
          <a:spcPts val="1600"/>
        </a:spcBef>
        <a:spcAft>
          <a:spcPts val="0"/>
        </a:spcAft>
        <a:buClrTx/>
        <a:buSzPct val="145000"/>
        <a:buFontTx/>
        <a:buChar char="•"/>
        <a:tabLst/>
        <a:defRPr sz="3200" b="0" i="0" u="none" strike="noStrike" cap="none" spc="0" baseline="0">
          <a:solidFill>
            <a:srgbClr val="233977"/>
          </a:solidFill>
          <a:uFillTx/>
          <a:latin typeface="+mn-lt"/>
          <a:ea typeface="+mn-ea"/>
          <a:cs typeface="+mn-cs"/>
          <a:sym typeface="Arial"/>
        </a:defRPr>
      </a:lvl6pPr>
      <a:lvl7pPr marL="3111500" marR="0" indent="-444500" algn="l" defTabSz="584200" rtl="0" latinLnBrk="0">
        <a:lnSpc>
          <a:spcPct val="120000"/>
        </a:lnSpc>
        <a:spcBef>
          <a:spcPts val="1600"/>
        </a:spcBef>
        <a:spcAft>
          <a:spcPts val="0"/>
        </a:spcAft>
        <a:buClrTx/>
        <a:buSzPct val="145000"/>
        <a:buFontTx/>
        <a:buChar char="•"/>
        <a:tabLst/>
        <a:defRPr sz="3200" b="0" i="0" u="none" strike="noStrike" cap="none" spc="0" baseline="0">
          <a:solidFill>
            <a:srgbClr val="233977"/>
          </a:solidFill>
          <a:uFillTx/>
          <a:latin typeface="+mn-lt"/>
          <a:ea typeface="+mn-ea"/>
          <a:cs typeface="+mn-cs"/>
          <a:sym typeface="Arial"/>
        </a:defRPr>
      </a:lvl7pPr>
      <a:lvl8pPr marL="3556000" marR="0" indent="-444500" algn="l" defTabSz="584200" rtl="0" latinLnBrk="0">
        <a:lnSpc>
          <a:spcPct val="120000"/>
        </a:lnSpc>
        <a:spcBef>
          <a:spcPts val="1600"/>
        </a:spcBef>
        <a:spcAft>
          <a:spcPts val="0"/>
        </a:spcAft>
        <a:buClrTx/>
        <a:buSzPct val="145000"/>
        <a:buFontTx/>
        <a:buChar char="•"/>
        <a:tabLst/>
        <a:defRPr sz="3200" b="0" i="0" u="none" strike="noStrike" cap="none" spc="0" baseline="0">
          <a:solidFill>
            <a:srgbClr val="233977"/>
          </a:solidFill>
          <a:uFillTx/>
          <a:latin typeface="+mn-lt"/>
          <a:ea typeface="+mn-ea"/>
          <a:cs typeface="+mn-cs"/>
          <a:sym typeface="Arial"/>
        </a:defRPr>
      </a:lvl8pPr>
      <a:lvl9pPr marL="4000500" marR="0" indent="-444500" algn="l" defTabSz="584200" rtl="0" latinLnBrk="0">
        <a:lnSpc>
          <a:spcPct val="120000"/>
        </a:lnSpc>
        <a:spcBef>
          <a:spcPts val="1600"/>
        </a:spcBef>
        <a:spcAft>
          <a:spcPts val="0"/>
        </a:spcAft>
        <a:buClrTx/>
        <a:buSzPct val="145000"/>
        <a:buFontTx/>
        <a:buChar char="•"/>
        <a:tabLst/>
        <a:defRPr sz="3200" b="0" i="0" u="none" strike="noStrike" cap="none" spc="0" baseline="0">
          <a:solidFill>
            <a:srgbClr val="233977"/>
          </a:solidFill>
          <a:uFillTx/>
          <a:latin typeface="+mn-lt"/>
          <a:ea typeface="+mn-ea"/>
          <a:cs typeface="+mn-cs"/>
          <a:sym typeface="Arial"/>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tiff"/></Relationships>
</file>

<file path=ppt/slides/_rels/slide16.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png"/><Relationship Id="rId7"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png"/><Relationship Id="rId9" Type="http://schemas.openxmlformats.org/officeDocument/2006/relationships/image" Target="../media/image10.tiff"/></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64.tiff"/></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tiff"/><Relationship Id="rId4" Type="http://schemas.openxmlformats.org/officeDocument/2006/relationships/image" Target="../media/image11.tiff"/><Relationship Id="rId9" Type="http://schemas.openxmlformats.org/officeDocument/2006/relationships/image" Target="../media/image16.tif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7.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tif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2" name="Slide Number"/>
          <p:cNvSpPr txBox="1">
            <a:spLocks noGrp="1"/>
          </p:cNvSpPr>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pic>
        <p:nvPicPr>
          <p:cNvPr id="93"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3"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3004800" cy="9753600"/>
          </a:xfrm>
          <a:prstGeom prst="rect">
            <a:avLst/>
          </a:prstGeom>
          <a:ln w="12700">
            <a:miter lim="400000"/>
          </a:ln>
        </p:spPr>
      </p:pic>
      <p:sp>
        <p:nvSpPr>
          <p:cNvPr id="17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pic>
        <p:nvPicPr>
          <p:cNvPr id="175" name="D-Day D-Day" descr="D-Day D-Day"/>
          <p:cNvPicPr>
            <a:picLocks/>
          </p:cNvPicPr>
          <p:nvPr/>
        </p:nvPicPr>
        <p:blipFill>
          <a:blip r:embed="rId4" cstate="email">
            <a:extLst>
              <a:ext uri="{28A0092B-C50C-407E-A947-70E740481C1C}">
                <a14:useLocalDpi xmlns:a14="http://schemas.microsoft.com/office/drawing/2010/main"/>
              </a:ext>
            </a:extLst>
          </a:blip>
          <a:stretch>
            <a:fillRect/>
          </a:stretch>
        </p:blipFill>
        <p:spPr>
          <a:xfrm rot="21540000">
            <a:off x="4591149" y="6513148"/>
            <a:ext cx="3524973" cy="1597373"/>
          </a:xfrm>
          <a:prstGeom prst="rect">
            <a:avLst/>
          </a:prstGeom>
        </p:spPr>
      </p:pic>
      <p:pic>
        <p:nvPicPr>
          <p:cNvPr id="176" name="6th June 1944 6th June 1944" descr="6th June 1944 6th June 1944"/>
          <p:cNvPicPr>
            <a:picLocks/>
          </p:cNvPicPr>
          <p:nvPr/>
        </p:nvPicPr>
        <p:blipFill>
          <a:blip r:embed="rId5" cstate="email">
            <a:extLst>
              <a:ext uri="{28A0092B-C50C-407E-A947-70E740481C1C}">
                <a14:useLocalDpi xmlns:a14="http://schemas.microsoft.com/office/drawing/2010/main"/>
              </a:ext>
            </a:extLst>
          </a:blip>
          <a:stretch>
            <a:fillRect/>
          </a:stretch>
        </p:blipFill>
        <p:spPr>
          <a:xfrm rot="60000">
            <a:off x="4860403" y="7503436"/>
            <a:ext cx="2987352" cy="1169518"/>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8" name="The British, Commonwealth and Allied Forces."/>
          <p:cNvSpPr txBox="1"/>
          <p:nvPr/>
        </p:nvSpPr>
        <p:spPr>
          <a:xfrm>
            <a:off x="1184759" y="1021676"/>
            <a:ext cx="10635282" cy="634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defRPr sz="4000" b="0">
                <a:solidFill>
                  <a:srgbClr val="25488C"/>
                </a:solidFill>
                <a:latin typeface="+mn-lt"/>
                <a:ea typeface="+mn-ea"/>
                <a:cs typeface="+mn-cs"/>
                <a:sym typeface="Arial"/>
              </a:defRPr>
            </a:lvl1pPr>
          </a:lstStyle>
          <a:p>
            <a:r>
              <a:t>The British, Commonwealth and Allied Forces.</a:t>
            </a:r>
          </a:p>
        </p:txBody>
      </p:sp>
      <p:pic>
        <p:nvPicPr>
          <p:cNvPr id="179" name="Australia.png" descr="Australia.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9001" y="2462083"/>
            <a:ext cx="2224138" cy="1483222"/>
          </a:xfrm>
          <a:prstGeom prst="rect">
            <a:avLst/>
          </a:prstGeom>
          <a:ln w="12700">
            <a:miter lim="400000"/>
          </a:ln>
        </p:spPr>
      </p:pic>
      <p:pic>
        <p:nvPicPr>
          <p:cNvPr id="180" name="Belgium.png" descr="Belgiu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60744" y="2462083"/>
            <a:ext cx="2224138" cy="1483222"/>
          </a:xfrm>
          <a:prstGeom prst="rect">
            <a:avLst/>
          </a:prstGeom>
          <a:ln w="12700">
            <a:miter lim="400000"/>
          </a:ln>
        </p:spPr>
      </p:pic>
      <p:pic>
        <p:nvPicPr>
          <p:cNvPr id="181" name="Canada.png" descr="Canada.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42487" y="2462083"/>
            <a:ext cx="2224138" cy="1483222"/>
          </a:xfrm>
          <a:prstGeom prst="rect">
            <a:avLst/>
          </a:prstGeom>
          <a:ln w="12700">
            <a:miter lim="400000"/>
          </a:ln>
        </p:spPr>
      </p:pic>
      <p:pic>
        <p:nvPicPr>
          <p:cNvPr id="182" name="Czechoslovakia.png" descr="Czechoslovakia.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24231" y="2462083"/>
            <a:ext cx="2224138" cy="1483222"/>
          </a:xfrm>
          <a:prstGeom prst="rect">
            <a:avLst/>
          </a:prstGeom>
          <a:ln w="12700">
            <a:miter lim="400000"/>
          </a:ln>
        </p:spPr>
      </p:pic>
      <p:pic>
        <p:nvPicPr>
          <p:cNvPr id="183" name="France.png" descr="France.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79001" y="4320240"/>
            <a:ext cx="2224138" cy="1483223"/>
          </a:xfrm>
          <a:prstGeom prst="rect">
            <a:avLst/>
          </a:prstGeom>
          <a:ln w="12700">
            <a:miter lim="400000"/>
          </a:ln>
        </p:spPr>
      </p:pic>
      <p:pic>
        <p:nvPicPr>
          <p:cNvPr id="184" name="Greece.png" descr="Greece.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60744" y="4320240"/>
            <a:ext cx="2224138" cy="1483223"/>
          </a:xfrm>
          <a:prstGeom prst="rect">
            <a:avLst/>
          </a:prstGeom>
          <a:ln w="12700">
            <a:miter lim="400000"/>
          </a:ln>
        </p:spPr>
      </p:pic>
      <p:pic>
        <p:nvPicPr>
          <p:cNvPr id="185" name="Netherlands.png" descr="Netherlands.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42487" y="4320240"/>
            <a:ext cx="2224138" cy="1483223"/>
          </a:xfrm>
          <a:prstGeom prst="rect">
            <a:avLst/>
          </a:prstGeom>
          <a:ln w="12700">
            <a:miter lim="400000"/>
          </a:ln>
        </p:spPr>
      </p:pic>
      <p:pic>
        <p:nvPicPr>
          <p:cNvPr id="186" name="New Zealand.png" descr="New Zealand.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224231" y="4320240"/>
            <a:ext cx="2224138" cy="1483223"/>
          </a:xfrm>
          <a:prstGeom prst="rect">
            <a:avLst/>
          </a:prstGeom>
          <a:ln w="12700">
            <a:miter lim="400000"/>
          </a:ln>
        </p:spPr>
      </p:pic>
      <p:pic>
        <p:nvPicPr>
          <p:cNvPr id="187" name="Norway.png" descr="Norway.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79001" y="6180034"/>
            <a:ext cx="2224138" cy="1483222"/>
          </a:xfrm>
          <a:prstGeom prst="rect">
            <a:avLst/>
          </a:prstGeom>
          <a:ln w="12700">
            <a:miter lim="400000"/>
          </a:ln>
        </p:spPr>
      </p:pic>
      <p:pic>
        <p:nvPicPr>
          <p:cNvPr id="188" name="Poland.png" descr="Poland.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60744" y="6180034"/>
            <a:ext cx="2224138" cy="1483222"/>
          </a:xfrm>
          <a:prstGeom prst="rect">
            <a:avLst/>
          </a:prstGeom>
          <a:ln w="12700">
            <a:miter lim="400000"/>
          </a:ln>
        </p:spPr>
      </p:pic>
      <p:pic>
        <p:nvPicPr>
          <p:cNvPr id="189" name="Rhodesia.png" descr="Rhodesia.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542487" y="6180034"/>
            <a:ext cx="2224138" cy="1483222"/>
          </a:xfrm>
          <a:prstGeom prst="rect">
            <a:avLst/>
          </a:prstGeom>
          <a:ln w="12700">
            <a:miter lim="400000"/>
          </a:ln>
        </p:spPr>
      </p:pic>
      <p:pic>
        <p:nvPicPr>
          <p:cNvPr id="190" name="USA.png" descr="USA.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224231" y="6180034"/>
            <a:ext cx="2224138" cy="1483222"/>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4" name="130,000+"/>
          <p:cNvSpPr txBox="1"/>
          <p:nvPr/>
        </p:nvSpPr>
        <p:spPr>
          <a:xfrm>
            <a:off x="9447311" y="4051597"/>
            <a:ext cx="2847778" cy="5582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60000"/>
              </a:lnSpc>
              <a:spcBef>
                <a:spcPts val="1200"/>
              </a:spcBef>
              <a:defRPr sz="3200">
                <a:solidFill>
                  <a:srgbClr val="25488C"/>
                </a:solidFill>
                <a:latin typeface="+mn-lt"/>
                <a:ea typeface="+mn-ea"/>
                <a:cs typeface="+mn-cs"/>
                <a:sym typeface="Arial"/>
              </a:defRPr>
            </a:lvl1pPr>
          </a:lstStyle>
          <a:p>
            <a:pPr>
              <a:defRPr b="0"/>
            </a:pPr>
            <a:r>
              <a:rPr b="1"/>
              <a:t>130,000+</a:t>
            </a:r>
          </a:p>
        </p:txBody>
      </p:sp>
      <p:sp>
        <p:nvSpPr>
          <p:cNvPr id="195" name="23,400"/>
          <p:cNvSpPr txBox="1"/>
          <p:nvPr/>
        </p:nvSpPr>
        <p:spPr>
          <a:xfrm>
            <a:off x="6534778" y="4051597"/>
            <a:ext cx="2847778" cy="5582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60000"/>
              </a:lnSpc>
              <a:spcBef>
                <a:spcPts val="1200"/>
              </a:spcBef>
              <a:defRPr sz="3200">
                <a:solidFill>
                  <a:srgbClr val="25488C"/>
                </a:solidFill>
                <a:latin typeface="+mn-lt"/>
                <a:ea typeface="+mn-ea"/>
                <a:cs typeface="+mn-cs"/>
                <a:sym typeface="Arial"/>
              </a:defRPr>
            </a:lvl1pPr>
          </a:lstStyle>
          <a:p>
            <a:pPr>
              <a:defRPr b="0"/>
            </a:pPr>
            <a:r>
              <a:rPr b="1"/>
              <a:t>23,400</a:t>
            </a:r>
          </a:p>
        </p:txBody>
      </p:sp>
      <p:sp>
        <p:nvSpPr>
          <p:cNvPr id="196" name="11,000"/>
          <p:cNvSpPr txBox="1"/>
          <p:nvPr/>
        </p:nvSpPr>
        <p:spPr>
          <a:xfrm>
            <a:off x="3622245" y="4051597"/>
            <a:ext cx="2847777" cy="5582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60000"/>
              </a:lnSpc>
              <a:spcBef>
                <a:spcPts val="1200"/>
              </a:spcBef>
              <a:defRPr sz="3200">
                <a:solidFill>
                  <a:srgbClr val="25488C"/>
                </a:solidFill>
                <a:latin typeface="+mn-lt"/>
                <a:ea typeface="+mn-ea"/>
                <a:cs typeface="+mn-cs"/>
                <a:sym typeface="Arial"/>
              </a:defRPr>
            </a:lvl1pPr>
          </a:lstStyle>
          <a:p>
            <a:pPr>
              <a:defRPr b="0"/>
            </a:pPr>
            <a:r>
              <a:rPr b="1"/>
              <a:t>11,000</a:t>
            </a:r>
          </a:p>
        </p:txBody>
      </p:sp>
      <p:sp>
        <p:nvSpPr>
          <p:cNvPr id="197" name="5,000"/>
          <p:cNvSpPr txBox="1"/>
          <p:nvPr/>
        </p:nvSpPr>
        <p:spPr>
          <a:xfrm>
            <a:off x="709711" y="4051597"/>
            <a:ext cx="2847778" cy="5582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60000"/>
              </a:lnSpc>
              <a:spcBef>
                <a:spcPts val="1200"/>
              </a:spcBef>
              <a:defRPr sz="3200">
                <a:solidFill>
                  <a:srgbClr val="25488C"/>
                </a:solidFill>
                <a:latin typeface="+mn-lt"/>
                <a:ea typeface="+mn-ea"/>
                <a:cs typeface="+mn-cs"/>
                <a:sym typeface="Arial"/>
              </a:defRPr>
            </a:lvl1pPr>
          </a:lstStyle>
          <a:p>
            <a:pPr>
              <a:defRPr b="0"/>
            </a:pPr>
            <a:r>
              <a:rPr b="1"/>
              <a:t>5,000</a:t>
            </a:r>
          </a:p>
        </p:txBody>
      </p:sp>
      <p:pic>
        <p:nvPicPr>
          <p:cNvPr id="198"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04513" y="2525392"/>
            <a:ext cx="690977" cy="1190286"/>
          </a:xfrm>
          <a:prstGeom prst="rect">
            <a:avLst/>
          </a:prstGeom>
          <a:ln w="12700">
            <a:miter lim="400000"/>
          </a:ln>
        </p:spPr>
      </p:pic>
      <p:pic>
        <p:nvPicPr>
          <p:cNvPr id="199" name="Image" descr="Imag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83214" y="2551306"/>
            <a:ext cx="1827497" cy="935258"/>
          </a:xfrm>
          <a:prstGeom prst="rect">
            <a:avLst/>
          </a:prstGeom>
          <a:ln w="12700">
            <a:miter lim="400000"/>
          </a:ln>
        </p:spPr>
      </p:pic>
      <p:pic>
        <p:nvPicPr>
          <p:cNvPr id="200"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4984" y="2372549"/>
            <a:ext cx="1977232" cy="979853"/>
          </a:xfrm>
          <a:prstGeom prst="rect">
            <a:avLst/>
          </a:prstGeom>
          <a:ln w="12700">
            <a:miter lim="400000"/>
          </a:ln>
        </p:spPr>
      </p:pic>
      <p:pic>
        <p:nvPicPr>
          <p:cNvPr id="201"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8052213" y="2131692"/>
            <a:ext cx="460080" cy="792539"/>
          </a:xfrm>
          <a:prstGeom prst="rect">
            <a:avLst/>
          </a:prstGeom>
          <a:ln w="12700">
            <a:miter lim="400000"/>
          </a:ln>
        </p:spPr>
      </p:pic>
      <p:pic>
        <p:nvPicPr>
          <p:cNvPr id="202"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3795" y="2500655"/>
            <a:ext cx="984149" cy="1036560"/>
          </a:xfrm>
          <a:prstGeom prst="rect">
            <a:avLst/>
          </a:prstGeom>
          <a:ln w="12700">
            <a:miter lim="400000"/>
          </a:ln>
        </p:spPr>
      </p:pic>
      <p:sp>
        <p:nvSpPr>
          <p:cNvPr id="203" name="Soldiers fought on the beaches"/>
          <p:cNvSpPr txBox="1"/>
          <p:nvPr/>
        </p:nvSpPr>
        <p:spPr>
          <a:xfrm>
            <a:off x="9447311" y="4777784"/>
            <a:ext cx="2847778" cy="705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110000"/>
              </a:lnSpc>
              <a:spcBef>
                <a:spcPts val="1200"/>
              </a:spcBef>
              <a:defRPr sz="2000" b="0">
                <a:solidFill>
                  <a:srgbClr val="25488C"/>
                </a:solidFill>
                <a:latin typeface="+mn-lt"/>
                <a:ea typeface="+mn-ea"/>
                <a:cs typeface="+mn-cs"/>
                <a:sym typeface="Arial"/>
              </a:defRPr>
            </a:lvl1pPr>
          </a:lstStyle>
          <a:p>
            <a:r>
              <a:t>Soldiers fought on the beaches</a:t>
            </a:r>
          </a:p>
        </p:txBody>
      </p:sp>
      <p:sp>
        <p:nvSpPr>
          <p:cNvPr id="204" name="Paratroopers"/>
          <p:cNvSpPr txBox="1"/>
          <p:nvPr/>
        </p:nvSpPr>
        <p:spPr>
          <a:xfrm>
            <a:off x="6534778" y="4777784"/>
            <a:ext cx="2847778" cy="385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110000"/>
              </a:lnSpc>
              <a:spcBef>
                <a:spcPts val="1200"/>
              </a:spcBef>
              <a:defRPr sz="2000" b="0">
                <a:solidFill>
                  <a:srgbClr val="25488C"/>
                </a:solidFill>
                <a:latin typeface="+mn-lt"/>
                <a:ea typeface="+mn-ea"/>
                <a:cs typeface="+mn-cs"/>
                <a:sym typeface="Arial"/>
              </a:defRPr>
            </a:lvl1pPr>
          </a:lstStyle>
          <a:p>
            <a:r>
              <a:t>Paratroopers</a:t>
            </a:r>
          </a:p>
        </p:txBody>
      </p:sp>
      <p:sp>
        <p:nvSpPr>
          <p:cNvPr id="205" name="Aeroplanes"/>
          <p:cNvSpPr txBox="1"/>
          <p:nvPr/>
        </p:nvSpPr>
        <p:spPr>
          <a:xfrm>
            <a:off x="3622245" y="4777784"/>
            <a:ext cx="2847777" cy="385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110000"/>
              </a:lnSpc>
              <a:spcBef>
                <a:spcPts val="1200"/>
              </a:spcBef>
              <a:defRPr sz="2000" b="0">
                <a:solidFill>
                  <a:srgbClr val="25488C"/>
                </a:solidFill>
                <a:latin typeface="+mn-lt"/>
                <a:ea typeface="+mn-ea"/>
                <a:cs typeface="+mn-cs"/>
                <a:sym typeface="Arial"/>
              </a:defRPr>
            </a:lvl1pPr>
          </a:lstStyle>
          <a:p>
            <a:r>
              <a:t>Aeroplanes</a:t>
            </a:r>
          </a:p>
        </p:txBody>
      </p:sp>
      <p:sp>
        <p:nvSpPr>
          <p:cNvPr id="206" name="Ships"/>
          <p:cNvSpPr txBox="1"/>
          <p:nvPr/>
        </p:nvSpPr>
        <p:spPr>
          <a:xfrm>
            <a:off x="709711" y="4777784"/>
            <a:ext cx="2847778" cy="385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110000"/>
              </a:lnSpc>
              <a:spcBef>
                <a:spcPts val="1200"/>
              </a:spcBef>
              <a:defRPr sz="2000" b="0">
                <a:solidFill>
                  <a:srgbClr val="25488C"/>
                </a:solidFill>
                <a:latin typeface="+mn-lt"/>
                <a:ea typeface="+mn-ea"/>
                <a:cs typeface="+mn-cs"/>
                <a:sym typeface="Arial"/>
              </a:defRPr>
            </a:lvl1pPr>
          </a:lstStyle>
          <a:p>
            <a:r>
              <a:t>Ships</a:t>
            </a:r>
          </a:p>
        </p:txBody>
      </p:sp>
      <p:sp>
        <p:nvSpPr>
          <p:cNvPr id="207" name="More than 1 year to plan"/>
          <p:cNvSpPr txBox="1"/>
          <p:nvPr/>
        </p:nvSpPr>
        <p:spPr>
          <a:xfrm>
            <a:off x="1750925" y="968580"/>
            <a:ext cx="9502950" cy="5582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nSpc>
                <a:spcPct val="120000"/>
              </a:lnSpc>
              <a:spcBef>
                <a:spcPts val="1600"/>
              </a:spcBef>
              <a:defRPr sz="3200" b="0">
                <a:solidFill>
                  <a:srgbClr val="25488C"/>
                </a:solidFill>
                <a:latin typeface="+mn-lt"/>
                <a:ea typeface="+mn-ea"/>
                <a:cs typeface="+mn-cs"/>
                <a:sym typeface="Arial"/>
              </a:defRPr>
            </a:pPr>
            <a:r>
              <a:t>More than </a:t>
            </a:r>
            <a:r>
              <a:rPr b="1">
                <a:latin typeface="Calibri"/>
                <a:ea typeface="Calibri"/>
                <a:cs typeface="Calibri"/>
                <a:sym typeface="Calibri"/>
              </a:rPr>
              <a:t>1</a:t>
            </a:r>
            <a:r>
              <a:t> year to plan</a:t>
            </a:r>
          </a:p>
        </p:txBody>
      </p:sp>
      <p:sp>
        <p:nvSpPr>
          <p:cNvPr id="208" name="350,000 members of the French Resistance together with the Special Operation Executive…"/>
          <p:cNvSpPr txBox="1"/>
          <p:nvPr/>
        </p:nvSpPr>
        <p:spPr>
          <a:xfrm>
            <a:off x="1030150" y="5737169"/>
            <a:ext cx="10944500" cy="2478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20000"/>
              </a:lnSpc>
              <a:spcBef>
                <a:spcPts val="1600"/>
              </a:spcBef>
              <a:defRPr sz="2900" b="0">
                <a:solidFill>
                  <a:srgbClr val="25488C"/>
                </a:solidFill>
                <a:latin typeface="+mn-lt"/>
                <a:ea typeface="+mn-ea"/>
                <a:cs typeface="+mn-cs"/>
                <a:sym typeface="Arial"/>
              </a:defRPr>
            </a:pPr>
            <a:r>
              <a:rPr b="1"/>
              <a:t>350,000</a:t>
            </a:r>
            <a:r>
              <a:t> members of the French Resistance together with the Special Operation Executive</a:t>
            </a:r>
          </a:p>
          <a:p>
            <a:pPr algn="l">
              <a:lnSpc>
                <a:spcPct val="120000"/>
              </a:lnSpc>
              <a:spcBef>
                <a:spcPts val="1600"/>
              </a:spcBef>
              <a:defRPr sz="2900" b="0">
                <a:solidFill>
                  <a:srgbClr val="25488C"/>
                </a:solidFill>
                <a:latin typeface="+mn-lt"/>
                <a:ea typeface="+mn-ea"/>
                <a:cs typeface="+mn-cs"/>
                <a:sym typeface="Arial"/>
              </a:defRPr>
            </a:pPr>
            <a:r>
              <a:t>As well as the nurses, code-breakers, meteorologists, inventors and many, many more who helped make D-Day a success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2" name="As soon as she heard the radio announcements alerting her to the D-Day landings, Lise knew what she had to do.…"/>
          <p:cNvSpPr txBox="1"/>
          <p:nvPr/>
        </p:nvSpPr>
        <p:spPr>
          <a:xfrm>
            <a:off x="4590345" y="2054644"/>
            <a:ext cx="7160150" cy="6163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20000"/>
              </a:lnSpc>
              <a:spcBef>
                <a:spcPts val="1600"/>
              </a:spcBef>
              <a:defRPr sz="2100" b="0">
                <a:solidFill>
                  <a:srgbClr val="25488C"/>
                </a:solidFill>
                <a:latin typeface="+mn-lt"/>
                <a:ea typeface="+mn-ea"/>
                <a:cs typeface="+mn-cs"/>
                <a:sym typeface="Arial"/>
              </a:defRPr>
            </a:pPr>
            <a:r>
              <a:t>As soon as she heard the radio announcements alerting her to the D-Day landings, Lise knew what she had to do.</a:t>
            </a:r>
          </a:p>
          <a:p>
            <a:pPr algn="l">
              <a:lnSpc>
                <a:spcPct val="120000"/>
              </a:lnSpc>
              <a:spcBef>
                <a:spcPts val="1600"/>
              </a:spcBef>
              <a:defRPr sz="2100" b="0">
                <a:solidFill>
                  <a:srgbClr val="25488C"/>
                </a:solidFill>
                <a:latin typeface="+mn-lt"/>
                <a:ea typeface="+mn-ea"/>
                <a:cs typeface="+mn-cs"/>
                <a:sym typeface="Arial"/>
              </a:defRPr>
            </a:pPr>
            <a:r>
              <a:t>She cycled for three days, often sleeping in ditches and travelling through areas full of Nazi soldiers, to tell her colleagues in the French Resistance that the Allied troops were on their way.</a:t>
            </a:r>
          </a:p>
          <a:p>
            <a:pPr algn="l">
              <a:lnSpc>
                <a:spcPct val="120000"/>
              </a:lnSpc>
              <a:spcBef>
                <a:spcPts val="1600"/>
              </a:spcBef>
              <a:defRPr sz="2100" b="0">
                <a:solidFill>
                  <a:srgbClr val="25488C"/>
                </a:solidFill>
                <a:latin typeface="+mn-lt"/>
                <a:ea typeface="+mn-ea"/>
                <a:cs typeface="+mn-cs"/>
                <a:sym typeface="Arial"/>
              </a:defRPr>
            </a:pPr>
            <a:r>
              <a:t>Her work didn’t finish there. She now needed to help make sure the troops could travel through France to free it from Nazi occupation. She travelled around the country, taking weapons and equipment to other members of the resistance and damaging railways and phone lines so that the Nazis couldn’t use them.</a:t>
            </a:r>
          </a:p>
          <a:p>
            <a:pPr algn="l">
              <a:lnSpc>
                <a:spcPct val="120000"/>
              </a:lnSpc>
              <a:spcBef>
                <a:spcPts val="1600"/>
              </a:spcBef>
              <a:defRPr sz="2100" b="0">
                <a:solidFill>
                  <a:srgbClr val="25488C"/>
                </a:solidFill>
                <a:latin typeface="+mn-lt"/>
                <a:ea typeface="+mn-ea"/>
                <a:cs typeface="+mn-cs"/>
                <a:sym typeface="Arial"/>
              </a:defRPr>
            </a:pPr>
            <a:r>
              <a:t>Lise said that life as a spy was "sheer hard work… what was needed was cold-blooded efficiency for long, weary months rather than any bursts of heroism".</a:t>
            </a:r>
          </a:p>
        </p:txBody>
      </p:sp>
      <p:grpSp>
        <p:nvGrpSpPr>
          <p:cNvPr id="215" name="Picture 2"/>
          <p:cNvGrpSpPr/>
          <p:nvPr/>
        </p:nvGrpSpPr>
        <p:grpSpPr>
          <a:xfrm rot="21480000">
            <a:off x="984957" y="2164884"/>
            <a:ext cx="3180392" cy="4227622"/>
            <a:chOff x="0" y="0"/>
            <a:chExt cx="3180390" cy="4227620"/>
          </a:xfrm>
        </p:grpSpPr>
        <p:pic>
          <p:nvPicPr>
            <p:cNvPr id="214" name="Picture 2" descr="Picture 2"/>
            <p:cNvPicPr>
              <a:picLocks noChangeAspect="1"/>
            </p:cNvPicPr>
            <p:nvPr/>
          </p:nvPicPr>
          <p:blipFill>
            <a:blip r:embed="rId4">
              <a:extLst/>
            </a:blip>
            <a:srcRect/>
            <a:stretch>
              <a:fillRect/>
            </a:stretch>
          </p:blipFill>
          <p:spPr>
            <a:xfrm>
              <a:off x="127000" y="88900"/>
              <a:ext cx="2926391" cy="3897421"/>
            </a:xfrm>
            <a:prstGeom prst="rect">
              <a:avLst/>
            </a:prstGeom>
            <a:ln>
              <a:noFill/>
            </a:ln>
            <a:effectLst/>
          </p:spPr>
        </p:pic>
        <p:pic>
          <p:nvPicPr>
            <p:cNvPr id="213" name="Picture 2" descr="Picture 2"/>
            <p:cNvPicPr>
              <a:picLocks/>
            </p:cNvPicPr>
            <p:nvPr/>
          </p:nvPicPr>
          <p:blipFill>
            <a:blip r:embed="rId5">
              <a:extLst/>
            </a:blip>
            <a:stretch>
              <a:fillRect/>
            </a:stretch>
          </p:blipFill>
          <p:spPr>
            <a:xfrm>
              <a:off x="0" y="-1"/>
              <a:ext cx="3180391" cy="4227622"/>
            </a:xfrm>
            <a:prstGeom prst="rect">
              <a:avLst/>
            </a:prstGeom>
            <a:effectLst/>
          </p:spPr>
        </p:pic>
      </p:grpSp>
      <p:sp>
        <p:nvSpPr>
          <p:cNvPr id="216" name="Lise de Boucherville Baissac"/>
          <p:cNvSpPr txBox="1"/>
          <p:nvPr/>
        </p:nvSpPr>
        <p:spPr>
          <a:xfrm>
            <a:off x="1270000" y="1105206"/>
            <a:ext cx="6721773"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4000" b="0">
                <a:solidFill>
                  <a:srgbClr val="25488C"/>
                </a:solidFill>
                <a:latin typeface="+mn-lt"/>
                <a:ea typeface="+mn-ea"/>
                <a:cs typeface="+mn-cs"/>
                <a:sym typeface="Arial"/>
              </a:defRPr>
            </a:lvl1pPr>
          </a:lstStyle>
          <a:p>
            <a:r>
              <a:t>Lise de Boucherville Baissac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0"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1304" y="889000"/>
            <a:ext cx="10822191" cy="7214794"/>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4"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3004800" cy="9753600"/>
          </a:xfrm>
          <a:prstGeom prst="rect">
            <a:avLst/>
          </a:prstGeom>
          <a:ln w="12700">
            <a:miter lim="400000"/>
          </a:ln>
        </p:spPr>
      </p:pic>
      <p:sp>
        <p:nvSpPr>
          <p:cNvPr id="22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pic>
        <p:nvPicPr>
          <p:cNvPr id="226" name="Imphal and Kohima Imphal and Kohima" descr="Imphal and Kohima Imphal and Kohima"/>
          <p:cNvPicPr>
            <a:picLocks/>
          </p:cNvPicPr>
          <p:nvPr/>
        </p:nvPicPr>
        <p:blipFill>
          <a:blip r:embed="rId5" cstate="email">
            <a:extLst>
              <a:ext uri="{28A0092B-C50C-407E-A947-70E740481C1C}">
                <a14:useLocalDpi xmlns:a14="http://schemas.microsoft.com/office/drawing/2010/main"/>
              </a:ext>
            </a:extLst>
          </a:blip>
          <a:stretch>
            <a:fillRect/>
          </a:stretch>
        </p:blipFill>
        <p:spPr>
          <a:xfrm rot="21540000">
            <a:off x="2651349" y="6513148"/>
            <a:ext cx="7404573" cy="1597373"/>
          </a:xfrm>
          <a:prstGeom prst="rect">
            <a:avLst/>
          </a:prstGeom>
        </p:spPr>
      </p:pic>
      <p:pic>
        <p:nvPicPr>
          <p:cNvPr id="227" name="8th March - 18th July 1944 8th March - 18th July 1944" descr="8th March - 18th July 1944 8th March - 18th July 1944"/>
          <p:cNvPicPr>
            <a:picLocks/>
          </p:cNvPicPr>
          <p:nvPr/>
        </p:nvPicPr>
        <p:blipFill>
          <a:blip r:embed="rId6" cstate="email">
            <a:extLst>
              <a:ext uri="{28A0092B-C50C-407E-A947-70E740481C1C}">
                <a14:useLocalDpi xmlns:a14="http://schemas.microsoft.com/office/drawing/2010/main"/>
              </a:ext>
            </a:extLst>
          </a:blip>
          <a:stretch>
            <a:fillRect/>
          </a:stretch>
        </p:blipFill>
        <p:spPr>
          <a:xfrm rot="60000">
            <a:off x="3804107" y="7503436"/>
            <a:ext cx="5099944" cy="1169518"/>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3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232" name="The 14th army consisted of soldiers from Britain, pre-partition India, Nepal and East and West Africa…"/>
          <p:cNvSpPr txBox="1"/>
          <p:nvPr/>
        </p:nvSpPr>
        <p:spPr>
          <a:xfrm>
            <a:off x="1620348" y="2054644"/>
            <a:ext cx="9764104" cy="6301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330200" indent="-330200" algn="l">
              <a:lnSpc>
                <a:spcPct val="120000"/>
              </a:lnSpc>
              <a:spcBef>
                <a:spcPts val="1600"/>
              </a:spcBef>
              <a:buSzPct val="100000"/>
              <a:buChar char="•"/>
              <a:defRPr sz="3200" b="0">
                <a:solidFill>
                  <a:srgbClr val="624C33"/>
                </a:solidFill>
                <a:latin typeface="+mn-lt"/>
                <a:ea typeface="+mn-ea"/>
                <a:cs typeface="+mn-cs"/>
                <a:sym typeface="Arial"/>
              </a:defRPr>
            </a:pPr>
            <a:r>
              <a:t>The 14th army consisted of soldiers from Britain, pre-partition India, Nepal and East and West Africa</a:t>
            </a:r>
          </a:p>
          <a:p>
            <a:pPr marL="330200" indent="-330200" algn="l">
              <a:lnSpc>
                <a:spcPct val="120000"/>
              </a:lnSpc>
              <a:spcBef>
                <a:spcPts val="1600"/>
              </a:spcBef>
              <a:buSzPct val="100000"/>
              <a:buChar char="•"/>
              <a:defRPr sz="3200" b="0">
                <a:solidFill>
                  <a:srgbClr val="624C33"/>
                </a:solidFill>
                <a:latin typeface="+mn-lt"/>
                <a:ea typeface="+mn-ea"/>
                <a:cs typeface="+mn-cs"/>
                <a:sym typeface="Arial"/>
              </a:defRPr>
            </a:pPr>
            <a:r>
              <a:t>The majority of this army was from the British Indian Army</a:t>
            </a:r>
          </a:p>
          <a:p>
            <a:pPr marL="330200" indent="-330200" algn="l">
              <a:lnSpc>
                <a:spcPct val="120000"/>
              </a:lnSpc>
              <a:spcBef>
                <a:spcPts val="1600"/>
              </a:spcBef>
              <a:buSzPct val="100000"/>
              <a:buChar char="•"/>
              <a:defRPr sz="3200" b="0">
                <a:solidFill>
                  <a:srgbClr val="624C33"/>
                </a:solidFill>
                <a:latin typeface="+mn-lt"/>
                <a:ea typeface="+mn-ea"/>
                <a:cs typeface="+mn-cs"/>
                <a:sym typeface="Arial"/>
              </a:defRPr>
            </a:pPr>
            <a:r>
              <a:t>They are sometimes called the ‘Forgotten Army’ as their battles were overshadowed by the fighting in Europe</a:t>
            </a:r>
          </a:p>
          <a:p>
            <a:pPr marL="330200" indent="-330200" algn="l">
              <a:lnSpc>
                <a:spcPct val="120000"/>
              </a:lnSpc>
              <a:spcBef>
                <a:spcPts val="1600"/>
              </a:spcBef>
              <a:buSzPct val="100000"/>
              <a:buChar char="•"/>
              <a:defRPr sz="3200" b="0">
                <a:solidFill>
                  <a:srgbClr val="624C33"/>
                </a:solidFill>
                <a:latin typeface="+mn-lt"/>
                <a:ea typeface="+mn-ea"/>
                <a:cs typeface="+mn-cs"/>
                <a:sym typeface="Arial"/>
              </a:defRPr>
            </a:pPr>
            <a:r>
              <a:t>2.5 million people from pre-partition India volunteered to aid Britain in WWII making it the largest volunteer army in history</a:t>
            </a:r>
          </a:p>
        </p:txBody>
      </p:sp>
      <p:sp>
        <p:nvSpPr>
          <p:cNvPr id="233" name="The 14th Army"/>
          <p:cNvSpPr txBox="1"/>
          <p:nvPr/>
        </p:nvSpPr>
        <p:spPr>
          <a:xfrm>
            <a:off x="1620348" y="1105206"/>
            <a:ext cx="3276568"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4000" b="0">
                <a:solidFill>
                  <a:srgbClr val="624C33"/>
                </a:solidFill>
                <a:latin typeface="+mn-lt"/>
                <a:ea typeface="+mn-ea"/>
                <a:cs typeface="+mn-cs"/>
                <a:sym typeface="Arial"/>
              </a:defRPr>
            </a:pPr>
            <a:r>
              <a:t>The 14</a:t>
            </a:r>
            <a:r>
              <a:rPr baseline="29800"/>
              <a:t>th</a:t>
            </a:r>
            <a:r>
              <a:t> Army</a:t>
            </a:r>
          </a:p>
        </p:txBody>
      </p:sp>
      <p:pic>
        <p:nvPicPr>
          <p:cNvPr id="23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55562" y="669703"/>
            <a:ext cx="1336970" cy="1527488"/>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3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237" name="Indian Major Dinesh Chandra Misra 5/6th Rajputana Rifles"/>
          <p:cNvSpPr txBox="1"/>
          <p:nvPr/>
        </p:nvSpPr>
        <p:spPr>
          <a:xfrm>
            <a:off x="1270000" y="6607834"/>
            <a:ext cx="10464800" cy="7048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nSpc>
                <a:spcPct val="150000"/>
              </a:lnSpc>
              <a:defRPr sz="1800">
                <a:solidFill>
                  <a:srgbClr val="624C33"/>
                </a:solidFill>
                <a:latin typeface="+mn-lt"/>
                <a:ea typeface="+mn-ea"/>
                <a:cs typeface="+mn-cs"/>
                <a:sym typeface="Arial"/>
              </a:defRPr>
            </a:pPr>
            <a:r>
              <a:t>Indian Major Dinesh Chandra Misra</a:t>
            </a:r>
            <a:br/>
            <a:r>
              <a:rPr b="0"/>
              <a:t>5/6th Rajputana Rifles </a:t>
            </a:r>
          </a:p>
        </p:txBody>
      </p:sp>
      <p:sp>
        <p:nvSpPr>
          <p:cNvPr id="238" name="“The Japanese had penetrated and outflanked a place we called Lone Tree Hill, and there were no troops between Divisional HQ and the hill. The CO sent for me and said ‘I will take two companies and you stay in the rear’. We got within thirty yards and were grenaded back. We withdrew, took up defensive positions and spent all night there.”…"/>
          <p:cNvSpPr txBox="1"/>
          <p:nvPr/>
        </p:nvSpPr>
        <p:spPr>
          <a:xfrm>
            <a:off x="1270000" y="1932915"/>
            <a:ext cx="10464800" cy="43005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defTabSz="914400">
              <a:spcBef>
                <a:spcPts val="1000"/>
              </a:spcBef>
              <a:buFont typeface="Arial"/>
              <a:defRPr sz="2500" b="0" i="1">
                <a:solidFill>
                  <a:srgbClr val="624C33"/>
                </a:solidFill>
                <a:latin typeface="Calibri"/>
                <a:ea typeface="Calibri"/>
                <a:cs typeface="Calibri"/>
                <a:sym typeface="Calibri"/>
              </a:defRPr>
            </a:pPr>
            <a:r>
              <a:t>“The Japanese had penetrated and outflanked a place we called Lone Tree Hill, and there were no troops between Divisional HQ and the hill. The CO sent for me and said ‘I will take two companies and you stay in the rear’. We got within thirty yards and were grenaded back. We withdrew, took up defensive positions and spent all night there.”</a:t>
            </a:r>
          </a:p>
          <a:p>
            <a:pPr algn="l" defTabSz="914400">
              <a:spcBef>
                <a:spcPts val="1000"/>
              </a:spcBef>
              <a:buFont typeface="Arial"/>
              <a:defRPr sz="2500" b="0" i="1">
                <a:solidFill>
                  <a:srgbClr val="624C33"/>
                </a:solidFill>
                <a:latin typeface="Calibri"/>
                <a:ea typeface="Calibri"/>
                <a:cs typeface="Calibri"/>
                <a:sym typeface="Calibri"/>
              </a:defRPr>
            </a:pPr>
            <a:r>
              <a:t>“I knew that early in the morning there would be a final counter-attack. It came and in the hand-to-hand fighting we had many casualties. I felt detached and hatred for the Japanese and a desire to kill them; I became a demon.”</a:t>
            </a:r>
          </a:p>
          <a:p>
            <a:pPr algn="l" defTabSz="914400">
              <a:spcBef>
                <a:spcPts val="1000"/>
              </a:spcBef>
              <a:buFont typeface="Arial"/>
              <a:defRPr sz="2500" b="0" i="1">
                <a:solidFill>
                  <a:srgbClr val="624C33"/>
                </a:solidFill>
                <a:latin typeface="Calibri"/>
                <a:ea typeface="Calibri"/>
                <a:cs typeface="Calibri"/>
                <a:sym typeface="Calibri"/>
              </a:defRPr>
            </a:pPr>
            <a:r>
              <a:t>“In battle you reach an extreme state of hatred, but it goes away. You feel sad. How insane war is, but if you don’t kill the enemy, he will kill you.”</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grpSp>
        <p:nvGrpSpPr>
          <p:cNvPr id="243" name="Image"/>
          <p:cNvGrpSpPr/>
          <p:nvPr/>
        </p:nvGrpSpPr>
        <p:grpSpPr>
          <a:xfrm>
            <a:off x="944430" y="1816390"/>
            <a:ext cx="5266316" cy="5866820"/>
            <a:chOff x="0" y="0"/>
            <a:chExt cx="5266314" cy="5866818"/>
          </a:xfrm>
        </p:grpSpPr>
        <p:pic>
          <p:nvPicPr>
            <p:cNvPr id="242"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700" y="139700"/>
              <a:ext cx="4986915" cy="5562019"/>
            </a:xfrm>
            <a:prstGeom prst="rect">
              <a:avLst/>
            </a:prstGeom>
            <a:ln>
              <a:noFill/>
            </a:ln>
            <a:effectLst/>
          </p:spPr>
        </p:pic>
        <p:pic>
          <p:nvPicPr>
            <p:cNvPr id="241" name="Image" descr="Image"/>
            <p:cNvPicPr>
              <a:picLocks/>
            </p:cNvPicPr>
            <p:nvPr/>
          </p:nvPicPr>
          <p:blipFill>
            <a:blip r:embed="rId5">
              <a:extLst/>
            </a:blip>
            <a:stretch>
              <a:fillRect/>
            </a:stretch>
          </p:blipFill>
          <p:spPr>
            <a:xfrm>
              <a:off x="0" y="0"/>
              <a:ext cx="5266315" cy="5866819"/>
            </a:xfrm>
            <a:prstGeom prst="rect">
              <a:avLst/>
            </a:prstGeom>
            <a:effectLst/>
          </p:spPr>
        </p:pic>
      </p:grpSp>
      <p:grpSp>
        <p:nvGrpSpPr>
          <p:cNvPr id="246" name="Image"/>
          <p:cNvGrpSpPr/>
          <p:nvPr/>
        </p:nvGrpSpPr>
        <p:grpSpPr>
          <a:xfrm>
            <a:off x="6349055" y="1950279"/>
            <a:ext cx="5584315" cy="5599042"/>
            <a:chOff x="0" y="0"/>
            <a:chExt cx="5584313" cy="5599040"/>
          </a:xfrm>
        </p:grpSpPr>
        <p:pic>
          <p:nvPicPr>
            <p:cNvPr id="245"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9700" y="139700"/>
              <a:ext cx="5304914" cy="5294241"/>
            </a:xfrm>
            <a:prstGeom prst="rect">
              <a:avLst/>
            </a:prstGeom>
            <a:ln>
              <a:noFill/>
            </a:ln>
            <a:effectLst/>
          </p:spPr>
        </p:pic>
        <p:pic>
          <p:nvPicPr>
            <p:cNvPr id="244" name="Image" descr="Image"/>
            <p:cNvPicPr>
              <a:picLocks/>
            </p:cNvPicPr>
            <p:nvPr/>
          </p:nvPicPr>
          <p:blipFill>
            <a:blip r:embed="rId7">
              <a:extLst/>
            </a:blip>
            <a:stretch>
              <a:fillRect/>
            </a:stretch>
          </p:blipFill>
          <p:spPr>
            <a:xfrm>
              <a:off x="0" y="0"/>
              <a:ext cx="5584314" cy="5599041"/>
            </a:xfrm>
            <a:prstGeom prst="rect">
              <a:avLst/>
            </a:prstGeom>
            <a:effectLst/>
          </p:spPr>
        </p:pic>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251" name="We remember the bravery, service and sacrifice of the troops who fought at Monte Cassino, on D-Day and at Imphal and Kohima.…"/>
          <p:cNvSpPr txBox="1"/>
          <p:nvPr/>
        </p:nvSpPr>
        <p:spPr>
          <a:xfrm>
            <a:off x="1270000" y="4384197"/>
            <a:ext cx="10319757" cy="39205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20000"/>
              </a:lnSpc>
              <a:spcBef>
                <a:spcPts val="1600"/>
              </a:spcBef>
              <a:buFont typeface="Arial"/>
              <a:defRPr b="0">
                <a:solidFill>
                  <a:srgbClr val="896055"/>
                </a:solidFill>
                <a:latin typeface="+mn-lt"/>
                <a:ea typeface="+mn-ea"/>
                <a:cs typeface="+mn-cs"/>
                <a:sym typeface="Arial"/>
              </a:defRPr>
            </a:pPr>
            <a:r>
              <a:t>We remember the bravery, service and sacrifice of the troops who fought at Monte Cassino, on D-Day and at Imphal and Kohima.</a:t>
            </a:r>
          </a:p>
          <a:p>
            <a:pPr algn="l">
              <a:lnSpc>
                <a:spcPct val="120000"/>
              </a:lnSpc>
              <a:spcBef>
                <a:spcPts val="1600"/>
              </a:spcBef>
              <a:buFont typeface="Arial"/>
              <a:defRPr b="0">
                <a:solidFill>
                  <a:srgbClr val="896055"/>
                </a:solidFill>
                <a:latin typeface="+mn-lt"/>
                <a:ea typeface="+mn-ea"/>
                <a:cs typeface="+mn-cs"/>
                <a:sym typeface="Arial"/>
              </a:defRPr>
            </a:pPr>
            <a:r>
              <a:t>We also remember all those who supported the effort: the men and women who made army uniforms in India, tested equipment in the UK, worked as resistance fighters in France, and many more.</a:t>
            </a:r>
          </a:p>
          <a:p>
            <a:pPr algn="l">
              <a:lnSpc>
                <a:spcPct val="120000"/>
              </a:lnSpc>
              <a:spcBef>
                <a:spcPts val="1600"/>
              </a:spcBef>
              <a:buFont typeface="Arial"/>
              <a:defRPr b="0">
                <a:solidFill>
                  <a:srgbClr val="896055"/>
                </a:solidFill>
                <a:latin typeface="+mn-lt"/>
                <a:ea typeface="+mn-ea"/>
                <a:cs typeface="+mn-cs"/>
                <a:sym typeface="Arial"/>
              </a:defRPr>
            </a:pPr>
            <a:r>
              <a:t>By remembering everything we have in common with our allies, we can help to ensure a peaceful world.</a:t>
            </a:r>
          </a:p>
        </p:txBody>
      </p:sp>
      <p:sp>
        <p:nvSpPr>
          <p:cNvPr id="252" name="Remember Together reflection"/>
          <p:cNvSpPr txBox="1"/>
          <p:nvPr/>
        </p:nvSpPr>
        <p:spPr>
          <a:xfrm>
            <a:off x="1270000" y="1207561"/>
            <a:ext cx="7552184" cy="15901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a:defRPr sz="5600" b="0">
                <a:solidFill>
                  <a:srgbClr val="896055"/>
                </a:solidFill>
                <a:latin typeface="+mn-lt"/>
                <a:ea typeface="+mn-ea"/>
                <a:cs typeface="+mn-cs"/>
                <a:sym typeface="Arial"/>
              </a:defRPr>
            </a:lvl1pPr>
          </a:lstStyle>
          <a:p>
            <a:r>
              <a:t>Remember Together reflection</a:t>
            </a:r>
          </a:p>
        </p:txBody>
      </p:sp>
      <p:sp>
        <p:nvSpPr>
          <p:cNvPr id="253" name="We are grateful for the work of all the people from 46 nations who worked together to win the three battles in 1944."/>
          <p:cNvSpPr txBox="1"/>
          <p:nvPr/>
        </p:nvSpPr>
        <p:spPr>
          <a:xfrm>
            <a:off x="1270000" y="3283064"/>
            <a:ext cx="8364454" cy="941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lgn="l">
              <a:lnSpc>
                <a:spcPct val="120000"/>
              </a:lnSpc>
              <a:spcBef>
                <a:spcPts val="1600"/>
              </a:spcBef>
              <a:buFont typeface="Arial"/>
              <a:defRPr b="0">
                <a:solidFill>
                  <a:srgbClr val="896055"/>
                </a:solidFill>
                <a:latin typeface="+mn-lt"/>
                <a:ea typeface="+mn-ea"/>
                <a:cs typeface="+mn-cs"/>
                <a:sym typeface="Arial"/>
              </a:defRPr>
            </a:lvl1pPr>
          </a:lstStyle>
          <a:p>
            <a:r>
              <a:t>We are grateful for the work of all the people from 46 nations who worked together to win the three battles in 1944.</a:t>
            </a:r>
          </a:p>
        </p:txBody>
      </p:sp>
      <p:pic>
        <p:nvPicPr>
          <p:cNvPr id="25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3711" y="237795"/>
            <a:ext cx="3989322" cy="418744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99" name="I"/>
          <p:cNvGrpSpPr/>
          <p:nvPr/>
        </p:nvGrpSpPr>
        <p:grpSpPr>
          <a:xfrm>
            <a:off x="4800058" y="699870"/>
            <a:ext cx="3404684" cy="3849185"/>
            <a:chOff x="0" y="0"/>
            <a:chExt cx="3404683" cy="3849183"/>
          </a:xfrm>
        </p:grpSpPr>
        <p:sp>
          <p:nvSpPr>
            <p:cNvPr id="98" name="I"/>
            <p:cNvSpPr/>
            <p:nvPr/>
          </p:nvSpPr>
          <p:spPr>
            <a:xfrm>
              <a:off x="12700" y="355600"/>
              <a:ext cx="3379284" cy="3379284"/>
            </a:xfrm>
            <a:prstGeom prst="rect">
              <a:avLst/>
            </a:prstGeom>
            <a:solidFill>
              <a:srgbClr val="D18F89"/>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2200" b="0">
                  <a:solidFill>
                    <a:srgbClr val="FFFFFF"/>
                  </a:solidFill>
                  <a:latin typeface="Helvetica Neue Medium"/>
                  <a:ea typeface="Helvetica Neue Medium"/>
                  <a:cs typeface="Helvetica Neue Medium"/>
                  <a:sym typeface="Helvetica Neue Medium"/>
                </a:defRPr>
              </a:lvl1pPr>
            </a:lstStyle>
            <a:p>
              <a:r>
                <a:t>I</a:t>
              </a:r>
            </a:p>
          </p:txBody>
        </p:sp>
        <p:pic>
          <p:nvPicPr>
            <p:cNvPr id="97" name="I I" descr="I I"/>
            <p:cNvPicPr>
              <a:picLocks/>
            </p:cNvPicPr>
            <p:nvPr/>
          </p:nvPicPr>
          <p:blipFill>
            <a:blip r:embed="rId4">
              <a:extLst/>
            </a:blip>
            <a:stretch>
              <a:fillRect/>
            </a:stretch>
          </p:blipFill>
          <p:spPr>
            <a:xfrm>
              <a:off x="0" y="0"/>
              <a:ext cx="3404684" cy="3849184"/>
            </a:xfrm>
            <a:prstGeom prst="rect">
              <a:avLst/>
            </a:prstGeom>
            <a:effectLst/>
          </p:spPr>
        </p:pic>
      </p:grpSp>
      <p:grpSp>
        <p:nvGrpSpPr>
          <p:cNvPr id="102" name="I"/>
          <p:cNvGrpSpPr/>
          <p:nvPr/>
        </p:nvGrpSpPr>
        <p:grpSpPr>
          <a:xfrm>
            <a:off x="8561966" y="699870"/>
            <a:ext cx="3404685" cy="3849185"/>
            <a:chOff x="0" y="0"/>
            <a:chExt cx="3404683" cy="3849183"/>
          </a:xfrm>
        </p:grpSpPr>
        <p:sp>
          <p:nvSpPr>
            <p:cNvPr id="101" name="I"/>
            <p:cNvSpPr/>
            <p:nvPr/>
          </p:nvSpPr>
          <p:spPr>
            <a:xfrm>
              <a:off x="12700" y="355600"/>
              <a:ext cx="3379284" cy="3379284"/>
            </a:xfrm>
            <a:prstGeom prst="rect">
              <a:avLst/>
            </a:prstGeom>
            <a:solidFill>
              <a:srgbClr val="F8F8F9"/>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2200" b="0">
                  <a:solidFill>
                    <a:srgbClr val="FFFFFF"/>
                  </a:solidFill>
                  <a:latin typeface="Helvetica Neue Medium"/>
                  <a:ea typeface="Helvetica Neue Medium"/>
                  <a:cs typeface="Helvetica Neue Medium"/>
                  <a:sym typeface="Helvetica Neue Medium"/>
                </a:defRPr>
              </a:lvl1pPr>
            </a:lstStyle>
            <a:p>
              <a:r>
                <a:t>I</a:t>
              </a:r>
            </a:p>
          </p:txBody>
        </p:sp>
        <p:pic>
          <p:nvPicPr>
            <p:cNvPr id="100" name="I I" descr="I I"/>
            <p:cNvPicPr>
              <a:picLocks/>
            </p:cNvPicPr>
            <p:nvPr/>
          </p:nvPicPr>
          <p:blipFill>
            <a:blip r:embed="rId4">
              <a:extLst/>
            </a:blip>
            <a:stretch>
              <a:fillRect/>
            </a:stretch>
          </p:blipFill>
          <p:spPr>
            <a:xfrm>
              <a:off x="0" y="0"/>
              <a:ext cx="3404684" cy="3849184"/>
            </a:xfrm>
            <a:prstGeom prst="rect">
              <a:avLst/>
            </a:prstGeom>
            <a:effectLst/>
          </p:spPr>
        </p:pic>
      </p:grpSp>
      <p:grpSp>
        <p:nvGrpSpPr>
          <p:cNvPr id="105" name="Square"/>
          <p:cNvGrpSpPr/>
          <p:nvPr/>
        </p:nvGrpSpPr>
        <p:grpSpPr>
          <a:xfrm>
            <a:off x="2919104" y="4607292"/>
            <a:ext cx="3404684" cy="3849185"/>
            <a:chOff x="0" y="0"/>
            <a:chExt cx="3404683" cy="3849183"/>
          </a:xfrm>
        </p:grpSpPr>
        <p:sp>
          <p:nvSpPr>
            <p:cNvPr id="104" name="Square"/>
            <p:cNvSpPr/>
            <p:nvPr/>
          </p:nvSpPr>
          <p:spPr>
            <a:xfrm>
              <a:off x="12700" y="355600"/>
              <a:ext cx="3379284" cy="3379284"/>
            </a:xfrm>
            <a:prstGeom prst="rect">
              <a:avLst/>
            </a:prstGeom>
            <a:solidFill>
              <a:srgbClr val="F7DCCC"/>
            </a:solidFill>
            <a:ln>
              <a:noFill/>
            </a:ln>
            <a:effectLst/>
          </p:spPr>
          <p:txBody>
            <a:bodyPr wrap="square" lIns="50800" tIns="50800" rIns="50800" bIns="50800" numCol="1" anchor="ctr">
              <a:noAutofit/>
            </a:bodyPr>
            <a:lstStyle/>
            <a:p>
              <a:pPr>
                <a:defRPr sz="2200" b="0">
                  <a:solidFill>
                    <a:srgbClr val="FFFFFF"/>
                  </a:solidFill>
                  <a:latin typeface="Helvetica Neue Medium"/>
                  <a:ea typeface="Helvetica Neue Medium"/>
                  <a:cs typeface="Helvetica Neue Medium"/>
                  <a:sym typeface="Helvetica Neue Medium"/>
                </a:defRPr>
              </a:pPr>
              <a:endParaRPr/>
            </a:p>
          </p:txBody>
        </p:sp>
        <p:pic>
          <p:nvPicPr>
            <p:cNvPr id="103" name="Square" descr="Square"/>
            <p:cNvPicPr>
              <a:picLocks/>
            </p:cNvPicPr>
            <p:nvPr/>
          </p:nvPicPr>
          <p:blipFill>
            <a:blip r:embed="rId4">
              <a:extLst/>
            </a:blip>
            <a:stretch>
              <a:fillRect/>
            </a:stretch>
          </p:blipFill>
          <p:spPr>
            <a:xfrm>
              <a:off x="0" y="0"/>
              <a:ext cx="3404684" cy="3849184"/>
            </a:xfrm>
            <a:prstGeom prst="rect">
              <a:avLst/>
            </a:prstGeom>
            <a:effectLst/>
          </p:spPr>
        </p:pic>
      </p:grpSp>
      <p:grpSp>
        <p:nvGrpSpPr>
          <p:cNvPr id="108" name="Square"/>
          <p:cNvGrpSpPr/>
          <p:nvPr/>
        </p:nvGrpSpPr>
        <p:grpSpPr>
          <a:xfrm>
            <a:off x="6681012" y="4607292"/>
            <a:ext cx="3404685" cy="3849185"/>
            <a:chOff x="0" y="0"/>
            <a:chExt cx="3404683" cy="3849183"/>
          </a:xfrm>
        </p:grpSpPr>
        <p:sp>
          <p:nvSpPr>
            <p:cNvPr id="107" name="Square"/>
            <p:cNvSpPr/>
            <p:nvPr/>
          </p:nvSpPr>
          <p:spPr>
            <a:xfrm>
              <a:off x="12700" y="355600"/>
              <a:ext cx="3379284" cy="3379284"/>
            </a:xfrm>
            <a:prstGeom prst="rect">
              <a:avLst/>
            </a:prstGeom>
            <a:solidFill>
              <a:srgbClr val="749B88"/>
            </a:solidFill>
            <a:ln>
              <a:noFill/>
            </a:ln>
            <a:effectLst/>
          </p:spPr>
          <p:txBody>
            <a:bodyPr wrap="square" lIns="50800" tIns="50800" rIns="50800" bIns="50800" numCol="1" anchor="ctr">
              <a:noAutofit/>
            </a:bodyPr>
            <a:lstStyle/>
            <a:p>
              <a:pPr>
                <a:defRPr sz="2200" b="0">
                  <a:solidFill>
                    <a:srgbClr val="FFFFFF"/>
                  </a:solidFill>
                  <a:latin typeface="Helvetica Neue Medium"/>
                  <a:ea typeface="Helvetica Neue Medium"/>
                  <a:cs typeface="Helvetica Neue Medium"/>
                  <a:sym typeface="Helvetica Neue Medium"/>
                </a:defRPr>
              </a:pPr>
              <a:endParaRPr/>
            </a:p>
          </p:txBody>
        </p:sp>
        <p:pic>
          <p:nvPicPr>
            <p:cNvPr id="106" name="Square" descr="Square"/>
            <p:cNvPicPr>
              <a:picLocks/>
            </p:cNvPicPr>
            <p:nvPr/>
          </p:nvPicPr>
          <p:blipFill>
            <a:blip r:embed="rId4">
              <a:extLst/>
            </a:blip>
            <a:stretch>
              <a:fillRect/>
            </a:stretch>
          </p:blipFill>
          <p:spPr>
            <a:xfrm>
              <a:off x="0" y="0"/>
              <a:ext cx="3404684" cy="3849184"/>
            </a:xfrm>
            <a:prstGeom prst="rect">
              <a:avLst/>
            </a:prstGeom>
            <a:effectLst/>
          </p:spPr>
        </p:pic>
      </p:grpSp>
      <p:grpSp>
        <p:nvGrpSpPr>
          <p:cNvPr id="111" name="I"/>
          <p:cNvGrpSpPr/>
          <p:nvPr/>
        </p:nvGrpSpPr>
        <p:grpSpPr>
          <a:xfrm>
            <a:off x="1038149" y="699870"/>
            <a:ext cx="3404685" cy="3849185"/>
            <a:chOff x="0" y="0"/>
            <a:chExt cx="3404683" cy="3849183"/>
          </a:xfrm>
        </p:grpSpPr>
        <p:sp>
          <p:nvSpPr>
            <p:cNvPr id="110" name="I"/>
            <p:cNvSpPr/>
            <p:nvPr/>
          </p:nvSpPr>
          <p:spPr>
            <a:xfrm>
              <a:off x="12700" y="355600"/>
              <a:ext cx="3379284" cy="3379284"/>
            </a:xfrm>
            <a:prstGeom prst="rect">
              <a:avLst/>
            </a:prstGeom>
            <a:solidFill>
              <a:srgbClr val="6078A1"/>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2200" b="0">
                  <a:solidFill>
                    <a:srgbClr val="FFFFFF"/>
                  </a:solidFill>
                  <a:latin typeface="Helvetica Neue Medium"/>
                  <a:ea typeface="Helvetica Neue Medium"/>
                  <a:cs typeface="Helvetica Neue Medium"/>
                  <a:sym typeface="Helvetica Neue Medium"/>
                </a:defRPr>
              </a:lvl1pPr>
            </a:lstStyle>
            <a:p>
              <a:r>
                <a:t>I</a:t>
              </a:r>
            </a:p>
          </p:txBody>
        </p:sp>
        <p:pic>
          <p:nvPicPr>
            <p:cNvPr id="109" name="I I" descr="I I"/>
            <p:cNvPicPr>
              <a:picLocks/>
            </p:cNvPicPr>
            <p:nvPr/>
          </p:nvPicPr>
          <p:blipFill>
            <a:blip r:embed="rId4">
              <a:extLst/>
            </a:blip>
            <a:stretch>
              <a:fillRect/>
            </a:stretch>
          </p:blipFill>
          <p:spPr>
            <a:xfrm>
              <a:off x="0" y="0"/>
              <a:ext cx="3404684" cy="3849184"/>
            </a:xfrm>
            <a:prstGeom prst="rect">
              <a:avLst/>
            </a:prstGeom>
            <a:effectLst/>
          </p:spPr>
        </p:pic>
      </p:grpSp>
      <p:sp>
        <p:nvSpPr>
          <p:cNvPr id="112" name="Slide Number"/>
          <p:cNvSpPr txBox="1">
            <a:spLocks noGrp="1"/>
          </p:cNvSpPr>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pic>
        <p:nvPicPr>
          <p:cNvPr id="113" name="Image" descr="Imag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61254" y="1731603"/>
            <a:ext cx="2758476" cy="1975300"/>
          </a:xfrm>
          <a:prstGeom prst="rect">
            <a:avLst/>
          </a:prstGeom>
          <a:ln w="12700">
            <a:miter lim="400000"/>
          </a:ln>
        </p:spPr>
      </p:pic>
      <p:pic>
        <p:nvPicPr>
          <p:cNvPr id="114"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34247" y="1380575"/>
            <a:ext cx="1736307" cy="2677356"/>
          </a:xfrm>
          <a:prstGeom prst="rect">
            <a:avLst/>
          </a:prstGeom>
          <a:ln w="12700">
            <a:miter lim="400000"/>
          </a:ln>
        </p:spPr>
      </p:pic>
      <p:pic>
        <p:nvPicPr>
          <p:cNvPr id="115"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82653" y="1489329"/>
            <a:ext cx="2563312" cy="2511568"/>
          </a:xfrm>
          <a:prstGeom prst="rect">
            <a:avLst/>
          </a:prstGeom>
          <a:ln w="12700">
            <a:miter lim="400000"/>
          </a:ln>
        </p:spPr>
      </p:pic>
      <p:pic>
        <p:nvPicPr>
          <p:cNvPr id="116"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38764" y="5395469"/>
            <a:ext cx="2875990" cy="2345628"/>
          </a:xfrm>
          <a:prstGeom prst="rect">
            <a:avLst/>
          </a:prstGeom>
          <a:ln w="12700">
            <a:miter lim="400000"/>
          </a:ln>
        </p:spPr>
      </p:pic>
      <p:pic>
        <p:nvPicPr>
          <p:cNvPr id="117" name="Image" descr="Image"/>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93158" y="5851329"/>
            <a:ext cx="3180392" cy="1725235"/>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257" name="Winston Churchill"/>
          <p:cNvSpPr txBox="1">
            <a:spLocks noGrp="1"/>
          </p:cNvSpPr>
          <p:nvPr>
            <p:ph type="body" idx="16"/>
          </p:nvPr>
        </p:nvSpPr>
        <p:spPr>
          <a:xfrm>
            <a:off x="1270000" y="6591350"/>
            <a:ext cx="10464800" cy="324307"/>
          </a:xfrm>
          <a:prstGeom prst="rect">
            <a:avLst/>
          </a:prstGeom>
        </p:spPr>
        <p:txBody>
          <a:bodyPr/>
          <a:lstStyle>
            <a:lvl1pPr algn="ctr">
              <a:lnSpc>
                <a:spcPct val="150000"/>
              </a:lnSpc>
              <a:defRPr sz="1800" b="1">
                <a:solidFill>
                  <a:srgbClr val="896055"/>
                </a:solidFill>
              </a:defRPr>
            </a:lvl1pPr>
          </a:lstStyle>
          <a:p>
            <a:r>
              <a:t>Winston Churchill</a:t>
            </a:r>
          </a:p>
        </p:txBody>
      </p:sp>
      <p:sp>
        <p:nvSpPr>
          <p:cNvPr id="258" name="“If we are together nothing is impossible.…"/>
          <p:cNvSpPr txBox="1"/>
          <p:nvPr/>
        </p:nvSpPr>
        <p:spPr>
          <a:xfrm>
            <a:off x="646296" y="2837943"/>
            <a:ext cx="11712208" cy="1865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914400">
              <a:spcBef>
                <a:spcPts val="1000"/>
              </a:spcBef>
              <a:buFont typeface="Arial"/>
              <a:defRPr sz="5000" b="0" i="1">
                <a:solidFill>
                  <a:srgbClr val="896055"/>
                </a:solidFill>
                <a:latin typeface="Calibri"/>
                <a:ea typeface="Calibri"/>
                <a:cs typeface="Calibri"/>
                <a:sym typeface="Calibri"/>
              </a:defRPr>
            </a:pPr>
            <a:r>
              <a:t>“If we are together nothing is impossible.</a:t>
            </a:r>
          </a:p>
          <a:p>
            <a:pPr defTabSz="914400">
              <a:spcBef>
                <a:spcPts val="1000"/>
              </a:spcBef>
              <a:buFont typeface="Arial"/>
              <a:defRPr sz="5000" b="0" i="1">
                <a:solidFill>
                  <a:srgbClr val="896055"/>
                </a:solidFill>
                <a:latin typeface="Calibri"/>
                <a:ea typeface="Calibri"/>
                <a:cs typeface="Calibri"/>
                <a:sym typeface="Calibri"/>
              </a:defRPr>
            </a:pPr>
            <a:r>
              <a:t>If we are divided all will fail.”</a:t>
            </a:r>
          </a:p>
        </p:txBody>
      </p:sp>
      <p:pic>
        <p:nvPicPr>
          <p:cNvPr id="259"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8078" y="4787468"/>
            <a:ext cx="1648644" cy="1648643"/>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1" name="Slide Number"/>
          <p:cNvSpPr txBox="1">
            <a:spLocks noGrp="1"/>
          </p:cNvSpPr>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122" name="We will remember them all."/>
          <p:cNvSpPr txBox="1">
            <a:spLocks noGrp="1"/>
          </p:cNvSpPr>
          <p:nvPr>
            <p:ph type="body" idx="16"/>
          </p:nvPr>
        </p:nvSpPr>
        <p:spPr>
          <a:xfrm>
            <a:off x="1270000" y="7121746"/>
            <a:ext cx="10464800" cy="1064718"/>
          </a:xfrm>
          <a:prstGeom prst="rect">
            <a:avLst/>
          </a:prstGeom>
        </p:spPr>
        <p:txBody>
          <a:bodyPr/>
          <a:lstStyle>
            <a:lvl1pPr algn="ctr">
              <a:defRPr>
                <a:solidFill>
                  <a:srgbClr val="896055"/>
                </a:solidFill>
              </a:defRPr>
            </a:lvl1pPr>
          </a:lstStyle>
          <a:p>
            <a:r>
              <a:t>We will remember them all.</a:t>
            </a:r>
          </a:p>
        </p:txBody>
      </p:sp>
      <p:pic>
        <p:nvPicPr>
          <p:cNvPr id="123"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734609" y="1923822"/>
            <a:ext cx="3502842" cy="4157752"/>
          </a:xfrm>
          <a:prstGeom prst="rect">
            <a:avLst/>
          </a:prstGeom>
          <a:ln w="12700">
            <a:miter lim="400000"/>
          </a:ln>
        </p:spPr>
      </p:pic>
      <p:pic>
        <p:nvPicPr>
          <p:cNvPr id="124" name="Image" descr="Imag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49528" y="2274946"/>
            <a:ext cx="3815449" cy="3557173"/>
          </a:xfrm>
          <a:prstGeom prst="rect">
            <a:avLst/>
          </a:prstGeom>
          <a:ln w="12700">
            <a:miter lim="400000"/>
          </a:ln>
        </p:spPr>
      </p:pic>
      <p:pic>
        <p:nvPicPr>
          <p:cNvPr id="125" name="Monte Cassino Monte Cassino" descr="Monte Cassino Monte Cassino"/>
          <p:cNvPicPr>
            <a:picLocks/>
          </p:cNvPicPr>
          <p:nvPr/>
        </p:nvPicPr>
        <p:blipFill>
          <a:blip r:embed="rId6" cstate="email">
            <a:extLst>
              <a:ext uri="{28A0092B-C50C-407E-A947-70E740481C1C}">
                <a14:useLocalDpi xmlns:a14="http://schemas.microsoft.com/office/drawing/2010/main"/>
              </a:ext>
            </a:extLst>
          </a:blip>
          <a:stretch>
            <a:fillRect/>
          </a:stretch>
        </p:blipFill>
        <p:spPr>
          <a:xfrm>
            <a:off x="1304945" y="6085354"/>
            <a:ext cx="2682552" cy="839317"/>
          </a:xfrm>
          <a:prstGeom prst="rect">
            <a:avLst/>
          </a:prstGeom>
        </p:spPr>
      </p:pic>
      <p:pic>
        <p:nvPicPr>
          <p:cNvPr id="126" name="D-Day D-Day" descr="D-Day D-Day"/>
          <p:cNvPicPr>
            <a:picLocks/>
          </p:cNvPicPr>
          <p:nvPr/>
        </p:nvPicPr>
        <p:blipFill>
          <a:blip r:embed="rId7" cstate="email">
            <a:extLst>
              <a:ext uri="{28A0092B-C50C-407E-A947-70E740481C1C}">
                <a14:useLocalDpi xmlns:a14="http://schemas.microsoft.com/office/drawing/2010/main"/>
              </a:ext>
            </a:extLst>
          </a:blip>
          <a:stretch>
            <a:fillRect/>
          </a:stretch>
        </p:blipFill>
        <p:spPr>
          <a:xfrm>
            <a:off x="5160903" y="5996454"/>
            <a:ext cx="2682551" cy="839317"/>
          </a:xfrm>
          <a:prstGeom prst="rect">
            <a:avLst/>
          </a:prstGeom>
        </p:spPr>
      </p:pic>
      <p:pic>
        <p:nvPicPr>
          <p:cNvPr id="127" name="Imphal and Kohima Imphal and Kohima" descr="Imphal and Kohima Imphal and Kohima"/>
          <p:cNvPicPr>
            <a:picLocks/>
          </p:cNvPicPr>
          <p:nvPr/>
        </p:nvPicPr>
        <p:blipFill>
          <a:blip r:embed="rId8" cstate="email">
            <a:extLst>
              <a:ext uri="{28A0092B-C50C-407E-A947-70E740481C1C}">
                <a14:useLocalDpi xmlns:a14="http://schemas.microsoft.com/office/drawing/2010/main"/>
              </a:ext>
            </a:extLst>
          </a:blip>
          <a:stretch>
            <a:fillRect/>
          </a:stretch>
        </p:blipFill>
        <p:spPr>
          <a:xfrm>
            <a:off x="8910667" y="5996454"/>
            <a:ext cx="2682552" cy="839317"/>
          </a:xfrm>
          <a:prstGeom prst="rect">
            <a:avLst/>
          </a:prstGeom>
        </p:spPr>
      </p:pic>
      <p:pic>
        <p:nvPicPr>
          <p:cNvPr id="128" name="Image" descr="Image"/>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50157" y="1923047"/>
            <a:ext cx="3255268" cy="4039015"/>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2" name="Slide Number"/>
          <p:cNvSpPr txBox="1">
            <a:spLocks noGrp="1"/>
          </p:cNvSpPr>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133" name="Remember Together"/>
          <p:cNvSpPr txBox="1">
            <a:spLocks noGrp="1"/>
          </p:cNvSpPr>
          <p:nvPr>
            <p:ph type="body" idx="16"/>
          </p:nvPr>
        </p:nvSpPr>
        <p:spPr>
          <a:xfrm>
            <a:off x="1624924" y="2467707"/>
            <a:ext cx="9754952" cy="1064718"/>
          </a:xfrm>
          <a:prstGeom prst="rect">
            <a:avLst/>
          </a:prstGeom>
        </p:spPr>
        <p:txBody>
          <a:bodyPr/>
          <a:lstStyle>
            <a:lvl1pPr>
              <a:defRPr>
                <a:solidFill>
                  <a:srgbClr val="896055"/>
                </a:solidFill>
              </a:defRPr>
            </a:lvl1pPr>
          </a:lstStyle>
          <a:p>
            <a:r>
              <a:t>Remember Together</a:t>
            </a:r>
          </a:p>
        </p:txBody>
      </p:sp>
      <p:sp>
        <p:nvSpPr>
          <p:cNvPr id="134" name="WWII was the biggest war the world has ever seen. The UK couldn’t have won the war alone, we worked with lots of other countries.…"/>
          <p:cNvSpPr txBox="1"/>
          <p:nvPr/>
        </p:nvSpPr>
        <p:spPr>
          <a:xfrm>
            <a:off x="1624924" y="3914963"/>
            <a:ext cx="9754952" cy="4441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a:lnSpc>
                <a:spcPct val="120000"/>
              </a:lnSpc>
              <a:spcBef>
                <a:spcPts val="1600"/>
              </a:spcBef>
              <a:buFont typeface="Arial"/>
              <a:defRPr sz="3200" b="0">
                <a:solidFill>
                  <a:srgbClr val="896055"/>
                </a:solidFill>
                <a:latin typeface="+mn-lt"/>
                <a:ea typeface="+mn-ea"/>
                <a:cs typeface="+mn-cs"/>
                <a:sym typeface="Arial"/>
              </a:defRPr>
            </a:pPr>
            <a:r>
              <a:rPr dirty="0"/>
              <a:t>WWII was the biggest war the world has ever seen. The UK couldn’t have won the war alone, we worked with</a:t>
            </a:r>
            <a:r>
              <a:rPr lang="en-GB" dirty="0"/>
              <a:t> our allies</a:t>
            </a:r>
            <a:r>
              <a:rPr dirty="0"/>
              <a:t>.</a:t>
            </a:r>
          </a:p>
          <a:p>
            <a:pPr algn="l">
              <a:lnSpc>
                <a:spcPct val="120000"/>
              </a:lnSpc>
              <a:spcBef>
                <a:spcPts val="1600"/>
              </a:spcBef>
              <a:buFont typeface="Arial"/>
              <a:defRPr sz="3200" b="0">
                <a:solidFill>
                  <a:srgbClr val="896055"/>
                </a:solidFill>
                <a:latin typeface="+mn-lt"/>
                <a:ea typeface="+mn-ea"/>
                <a:cs typeface="+mn-cs"/>
                <a:sym typeface="Arial"/>
              </a:defRPr>
            </a:pPr>
            <a:r>
              <a:rPr dirty="0"/>
              <a:t>Does anybody know which countries fought alongside us in WWII?</a:t>
            </a:r>
          </a:p>
        </p:txBody>
      </p:sp>
      <p:pic>
        <p:nvPicPr>
          <p:cNvPr id="13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14467" y="314933"/>
            <a:ext cx="2479843" cy="3217492"/>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pic>
        <p:nvPicPr>
          <p:cNvPr id="140" name="P448_RBL_V4_16-9_1_4.5 Full Film.mp4" descr="P448_RBL_V4_16-9_1_4.5 Full Film.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394043" y="1749349"/>
            <a:ext cx="10216714" cy="574690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922" fill="hold"/>
                                        <p:tgtEl>
                                          <p:spTgt spid="1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4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2"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3004800" cy="9753600"/>
          </a:xfrm>
          <a:prstGeom prst="rect">
            <a:avLst/>
          </a:prstGeom>
          <a:ln w="12700">
            <a:miter lim="400000"/>
          </a:ln>
        </p:spPr>
      </p:pic>
      <p:sp>
        <p:nvSpPr>
          <p:cNvPr id="143" name="Slide Number"/>
          <p:cNvSpPr txBox="1">
            <a:spLocks noGrp="1"/>
          </p:cNvSpPr>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pic>
        <p:nvPicPr>
          <p:cNvPr id="144" name="Monte Cassino Monte Cassino" descr="Monte Cassino Monte Cassino"/>
          <p:cNvPicPr>
            <a:picLocks/>
          </p:cNvPicPr>
          <p:nvPr/>
        </p:nvPicPr>
        <p:blipFill>
          <a:blip r:embed="rId5" cstate="email">
            <a:extLst>
              <a:ext uri="{28A0092B-C50C-407E-A947-70E740481C1C}">
                <a14:useLocalDpi xmlns:a14="http://schemas.microsoft.com/office/drawing/2010/main"/>
              </a:ext>
            </a:extLst>
          </a:blip>
          <a:stretch>
            <a:fillRect/>
          </a:stretch>
        </p:blipFill>
        <p:spPr>
          <a:xfrm rot="21540000">
            <a:off x="3371949" y="6538548"/>
            <a:ext cx="6260902" cy="1597373"/>
          </a:xfrm>
          <a:prstGeom prst="rect">
            <a:avLst/>
          </a:prstGeom>
        </p:spPr>
      </p:pic>
      <p:pic>
        <p:nvPicPr>
          <p:cNvPr id="145" name="17th January - 18th May 1944 17th January - 18th May 1944" descr="17th January - 18th May 1944 17th January - 18th May 1944"/>
          <p:cNvPicPr>
            <a:picLocks/>
          </p:cNvPicPr>
          <p:nvPr/>
        </p:nvPicPr>
        <p:blipFill>
          <a:blip r:embed="rId6" cstate="email">
            <a:extLst>
              <a:ext uri="{28A0092B-C50C-407E-A947-70E740481C1C}">
                <a14:useLocalDpi xmlns:a14="http://schemas.microsoft.com/office/drawing/2010/main"/>
              </a:ext>
            </a:extLst>
          </a:blip>
          <a:stretch>
            <a:fillRect/>
          </a:stretch>
        </p:blipFill>
        <p:spPr>
          <a:xfrm rot="60000">
            <a:off x="3952871" y="7528836"/>
            <a:ext cx="5099944" cy="1169518"/>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9" name="Slide Number"/>
          <p:cNvSpPr txBox="1">
            <a:spLocks noGrp="1"/>
          </p:cNvSpPr>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pic>
        <p:nvPicPr>
          <p:cNvPr id="150"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8784" y="2537984"/>
            <a:ext cx="10668001" cy="4554114"/>
          </a:xfrm>
          <a:prstGeom prst="rect">
            <a:avLst/>
          </a:prstGeom>
          <a:ln w="25400">
            <a:miter lim="400000"/>
          </a:ln>
          <a:effectLst>
            <a:outerShdw dist="10606" dir="5400000" rotWithShape="0">
              <a:srgbClr val="000000">
                <a:alpha val="29170"/>
              </a:srgbClr>
            </a:outerShdw>
          </a:effectLst>
        </p:spPr>
      </p:pic>
      <p:pic>
        <p:nvPicPr>
          <p:cNvPr id="151" name="Image" descr="Imag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92384" y="1940147"/>
            <a:ext cx="9696231" cy="5617828"/>
          </a:xfrm>
          <a:prstGeom prst="rect">
            <a:avLst/>
          </a:prstGeom>
          <a:ln w="12700">
            <a:miter lim="400000"/>
          </a:ln>
        </p:spPr>
      </p:pic>
      <p:sp>
        <p:nvSpPr>
          <p:cNvPr id="152" name="The British, Commonwealth and Allied Forces."/>
          <p:cNvSpPr txBox="1"/>
          <p:nvPr/>
        </p:nvSpPr>
        <p:spPr>
          <a:xfrm>
            <a:off x="1270000" y="1021676"/>
            <a:ext cx="10464800" cy="634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a:defRPr sz="3900" b="0">
                <a:solidFill>
                  <a:srgbClr val="33452F"/>
                </a:solidFill>
                <a:latin typeface="+mn-lt"/>
                <a:ea typeface="+mn-ea"/>
                <a:cs typeface="+mn-cs"/>
                <a:sym typeface="Arial"/>
              </a:defRPr>
            </a:lvl1pPr>
          </a:lstStyle>
          <a:p>
            <a:r>
              <a:t>The British, Commonwealth and Allied Forces.</a:t>
            </a:r>
          </a:p>
        </p:txBody>
      </p:sp>
      <p:pic>
        <p:nvPicPr>
          <p:cNvPr id="153"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76179" y="7711106"/>
            <a:ext cx="4452443" cy="586825"/>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7" name="Slide Number"/>
          <p:cNvSpPr txBox="1">
            <a:spLocks noGrp="1"/>
          </p:cNvSpPr>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158" name="Michael Bondel Signaller driver, 1st Polish Carpathian Brigade, 3rd Polish Carpathian Division"/>
          <p:cNvSpPr txBox="1">
            <a:spLocks noGrp="1"/>
          </p:cNvSpPr>
          <p:nvPr>
            <p:ph type="body" idx="16"/>
          </p:nvPr>
        </p:nvSpPr>
        <p:spPr>
          <a:xfrm>
            <a:off x="1270000" y="6943045"/>
            <a:ext cx="10464800" cy="758330"/>
          </a:xfrm>
          <a:prstGeom prst="rect">
            <a:avLst/>
          </a:prstGeom>
        </p:spPr>
        <p:txBody>
          <a:bodyPr/>
          <a:lstStyle/>
          <a:p>
            <a:pPr algn="ctr">
              <a:lnSpc>
                <a:spcPct val="150000"/>
              </a:lnSpc>
              <a:defRPr sz="1800" b="1">
                <a:solidFill>
                  <a:srgbClr val="33452F"/>
                </a:solidFill>
              </a:defRPr>
            </a:pPr>
            <a:r>
              <a:t>Michael Bondel</a:t>
            </a:r>
            <a:br/>
            <a:r>
              <a:rPr b="0"/>
              <a:t>Signaller driver, 1</a:t>
            </a:r>
            <a:r>
              <a:rPr b="0" baseline="27666"/>
              <a:t>st</a:t>
            </a:r>
            <a:r>
              <a:rPr b="0"/>
              <a:t> Polish Carpathian Brigade, 3</a:t>
            </a:r>
            <a:r>
              <a:rPr b="0" baseline="27666"/>
              <a:t>rd</a:t>
            </a:r>
            <a:r>
              <a:rPr b="0"/>
              <a:t> Polish Carpathian Division</a:t>
            </a:r>
          </a:p>
        </p:txBody>
      </p:sp>
      <p:sp>
        <p:nvSpPr>
          <p:cNvPr id="159" name="“[There were] a lot of stories going about what a terrible place it was so we were already prepared for the worst.”…"/>
          <p:cNvSpPr txBox="1"/>
          <p:nvPr/>
        </p:nvSpPr>
        <p:spPr>
          <a:xfrm>
            <a:off x="1270000" y="1544225"/>
            <a:ext cx="10464800" cy="5148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914400">
              <a:spcBef>
                <a:spcPts val="1000"/>
              </a:spcBef>
              <a:buFont typeface="Arial"/>
              <a:defRPr sz="2500" b="0" i="1">
                <a:solidFill>
                  <a:srgbClr val="33452F"/>
                </a:solidFill>
                <a:latin typeface="Calibri"/>
                <a:ea typeface="Calibri"/>
                <a:cs typeface="Calibri"/>
                <a:sym typeface="Calibri"/>
              </a:defRPr>
            </a:pPr>
            <a:r>
              <a:t>“[There were] a lot of stories going about what a terrible place it was so we were already prepared for the worst.”</a:t>
            </a:r>
          </a:p>
          <a:p>
            <a:pPr defTabSz="914400">
              <a:spcBef>
                <a:spcPts val="1000"/>
              </a:spcBef>
              <a:buFont typeface="Arial"/>
              <a:defRPr sz="2500" b="0" i="1">
                <a:solidFill>
                  <a:srgbClr val="33452F"/>
                </a:solidFill>
                <a:latin typeface="Calibri"/>
                <a:ea typeface="Calibri"/>
                <a:cs typeface="Calibri"/>
                <a:sym typeface="Calibri"/>
              </a:defRPr>
            </a:pPr>
            <a:r>
              <a:t>“People started shouting and screaming and mules are screaming and hell broke loose. You see the path was not just …narrow it was winding on those tight bends, but [the] Germans had positions over the months and months that they were there, pinpointing so close, that all the shells were falling either on one bend or the other, they didn’t even have to look. All night there was </a:t>
            </a:r>
            <a:r>
              <a:rPr>
                <a:latin typeface="+mn-lt"/>
                <a:ea typeface="+mn-ea"/>
                <a:cs typeface="+mn-cs"/>
                <a:sym typeface="Arial"/>
              </a:rPr>
              <a:t>movement</a:t>
            </a:r>
            <a:r>
              <a:t> on that path, there was no other way to get up that mountain, so they just opened fire for ten minutes …. it was like hell!”</a:t>
            </a:r>
          </a:p>
          <a:p>
            <a:pPr defTabSz="914400">
              <a:spcBef>
                <a:spcPts val="1000"/>
              </a:spcBef>
              <a:buFont typeface="Arial"/>
              <a:defRPr sz="2500" b="0" i="1">
                <a:solidFill>
                  <a:srgbClr val="33452F"/>
                </a:solidFill>
                <a:latin typeface="Calibri"/>
                <a:ea typeface="Calibri"/>
                <a:cs typeface="Calibri"/>
                <a:sym typeface="Calibri"/>
              </a:defRPr>
            </a:pPr>
            <a:r>
              <a:t>“I remember being so hungry and tired and dejected so badly… that I just couldn’t care less if I survived or was dead. That is the first weary part of the war that I experienced… I was completely finished physically.”</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3" name="Slide Number"/>
          <p:cNvSpPr txBox="1">
            <a:spLocks noGrp="1"/>
          </p:cNvSpPr>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grpSp>
        <p:nvGrpSpPr>
          <p:cNvPr id="166" name="Content Placeholder 6"/>
          <p:cNvGrpSpPr/>
          <p:nvPr/>
        </p:nvGrpSpPr>
        <p:grpSpPr>
          <a:xfrm>
            <a:off x="1774820" y="1940737"/>
            <a:ext cx="4624947" cy="5897526"/>
            <a:chOff x="0" y="0"/>
            <a:chExt cx="4624945" cy="5897524"/>
          </a:xfrm>
        </p:grpSpPr>
        <p:pic>
          <p:nvPicPr>
            <p:cNvPr id="165" name="Content Placeholder 6" descr="Content Placeholder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700" y="139700"/>
              <a:ext cx="4345546" cy="5592725"/>
            </a:xfrm>
            <a:prstGeom prst="rect">
              <a:avLst/>
            </a:prstGeom>
            <a:ln>
              <a:noFill/>
            </a:ln>
            <a:effectLst/>
          </p:spPr>
        </p:pic>
        <p:pic>
          <p:nvPicPr>
            <p:cNvPr id="164" name="Content Placeholder 6" descr="Content Placeholder 6"/>
            <p:cNvPicPr>
              <a:picLocks/>
            </p:cNvPicPr>
            <p:nvPr/>
          </p:nvPicPr>
          <p:blipFill>
            <a:blip r:embed="rId5">
              <a:extLst/>
            </a:blip>
            <a:stretch>
              <a:fillRect/>
            </a:stretch>
          </p:blipFill>
          <p:spPr>
            <a:xfrm>
              <a:off x="0" y="0"/>
              <a:ext cx="4624946" cy="5897525"/>
            </a:xfrm>
            <a:prstGeom prst="rect">
              <a:avLst/>
            </a:prstGeom>
            <a:effectLst/>
          </p:spPr>
        </p:pic>
      </p:grpSp>
      <p:grpSp>
        <p:nvGrpSpPr>
          <p:cNvPr id="169" name="Content Placeholder 7"/>
          <p:cNvGrpSpPr/>
          <p:nvPr/>
        </p:nvGrpSpPr>
        <p:grpSpPr>
          <a:xfrm>
            <a:off x="6759326" y="2548731"/>
            <a:ext cx="4643021" cy="4656138"/>
            <a:chOff x="0" y="0"/>
            <a:chExt cx="4643020" cy="4656137"/>
          </a:xfrm>
        </p:grpSpPr>
        <p:pic>
          <p:nvPicPr>
            <p:cNvPr id="168" name="Content Placeholder 7" descr="Content Placeholder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9700" y="139700"/>
              <a:ext cx="4363621" cy="4351338"/>
            </a:xfrm>
            <a:prstGeom prst="rect">
              <a:avLst/>
            </a:prstGeom>
            <a:ln>
              <a:noFill/>
            </a:ln>
            <a:effectLst/>
          </p:spPr>
        </p:pic>
        <p:pic>
          <p:nvPicPr>
            <p:cNvPr id="167" name="Content Placeholder 7" descr="Content Placeholder 7"/>
            <p:cNvPicPr>
              <a:picLocks/>
            </p:cNvPicPr>
            <p:nvPr/>
          </p:nvPicPr>
          <p:blipFill>
            <a:blip r:embed="rId7">
              <a:extLst/>
            </a:blip>
            <a:stretch>
              <a:fillRect/>
            </a:stretch>
          </p:blipFill>
          <p:spPr>
            <a:xfrm>
              <a:off x="0" y="0"/>
              <a:ext cx="4643021" cy="4656138"/>
            </a:xfrm>
            <a:prstGeom prst="rect">
              <a:avLst/>
            </a:prstGeom>
            <a:effectLst/>
          </p:spPr>
        </p:pic>
      </p:gr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TotalTime>
  <Words>2485</Words>
  <Application>Microsoft Office PowerPoint</Application>
  <PresentationFormat>Custom</PresentationFormat>
  <Paragraphs>215</Paragraphs>
  <Slides>20</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Helvetica Neue</vt:lpstr>
      <vt:lpstr>Helvetica Neue Light</vt:lpstr>
      <vt:lpstr>Helvetica Neue Medium</vt:lpstr>
      <vt:lpstr>Helvetica Neue Thin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Alexandra Darras</cp:lastModifiedBy>
  <cp:revision>6</cp:revision>
  <dcterms:modified xsi:type="dcterms:W3CDTF">2019-10-01T13:44:33Z</dcterms:modified>
</cp:coreProperties>
</file>