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0.xml" ContentType="application/vnd.openxmlformats-officedocument.presentationml.notesSlide+xml"/>
  <Override PartName="/ppt/notesSlides/notesSlide2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149"/>
    <p:restoredTop sz="69197"/>
  </p:normalViewPr>
  <p:slideViewPr>
    <p:cSldViewPr snapToGrid="0">
      <p:cViewPr varScale="1">
        <p:scale>
          <a:sx n="44" d="100"/>
          <a:sy n="44" d="100"/>
        </p:scale>
        <p:origin x="1828"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F66AC33F-0C07-CC4C-B913-DDBDD01389E3}"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D97F25-EC26-AF4D-8DEE-990FD2A8F690}" type="slidenum">
              <a:rPr lang="en-US" smtClean="0"/>
              <a:t>‹#›</a:t>
            </a:fld>
            <a:endParaRPr lang="en-US"/>
          </a:p>
        </p:txBody>
      </p:sp>
    </p:spTree>
    <p:extLst>
      <p:ext uri="{BB962C8B-B14F-4D97-AF65-F5344CB8AC3E}">
        <p14:creationId xmlns:p14="http://schemas.microsoft.com/office/powerpoint/2010/main" val="3717599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000" b="1" kern="100" dirty="0">
                <a:effectLst/>
                <a:latin typeface="+mn-lt"/>
                <a:ea typeface="Aptos" panose="020B0004020202020204" pitchFamily="34" charset="0"/>
                <a:cs typeface="Times New Roman" panose="02020603050405020304" pitchFamily="18" charset="0"/>
              </a:rPr>
              <a:t>Presenter Guidance Notes</a:t>
            </a:r>
            <a:endParaRPr lang="en-GB" sz="1000" kern="100" dirty="0">
              <a:effectLst/>
              <a:latin typeface="+mn-lt"/>
              <a:ea typeface="Aptos" panose="020B0004020202020204" pitchFamily="34" charset="0"/>
              <a:cs typeface="Times New Roman" panose="02020603050405020304" pitchFamily="18" charset="0"/>
            </a:endParaRPr>
          </a:p>
          <a:p>
            <a:pPr>
              <a:lnSpc>
                <a:spcPct val="115000"/>
              </a:lnSpc>
              <a:spcAft>
                <a:spcPts val="800"/>
              </a:spcAft>
            </a:pPr>
            <a:endParaRPr lang="en-GB" sz="1000" b="1" kern="100" dirty="0">
              <a:effectLst/>
              <a:latin typeface="+mn-lt"/>
              <a:ea typeface="Aptos" panose="020B0004020202020204" pitchFamily="34" charset="0"/>
              <a:cs typeface="Times New Roman" panose="02020603050405020304" pitchFamily="18" charset="0"/>
            </a:endParaRPr>
          </a:p>
          <a:p>
            <a:pPr>
              <a:lnSpc>
                <a:spcPct val="115000"/>
              </a:lnSpc>
              <a:spcAft>
                <a:spcPts val="800"/>
              </a:spcAft>
            </a:pPr>
            <a:r>
              <a:rPr lang="en-GB" sz="1000" b="1" kern="100" dirty="0">
                <a:effectLst/>
                <a:latin typeface="+mn-lt"/>
                <a:ea typeface="Aptos" panose="020B0004020202020204" pitchFamily="34" charset="0"/>
                <a:cs typeface="Times New Roman" panose="02020603050405020304" pitchFamily="18" charset="0"/>
              </a:rPr>
              <a:t>Overall Aim:</a:t>
            </a:r>
            <a:r>
              <a:rPr lang="en-GB" sz="1000" kern="100" dirty="0">
                <a:effectLst/>
                <a:latin typeface="+mn-lt"/>
                <a:ea typeface="Aptos" panose="020B0004020202020204" pitchFamily="34" charset="0"/>
                <a:cs typeface="Times New Roman" panose="02020603050405020304" pitchFamily="18" charset="0"/>
              </a:rPr>
              <a:t> To commemorate the 80th anniversary of the end of World War II, remember those who served and sacrificed, and reflect on the war's lasting impact.</a:t>
            </a:r>
          </a:p>
          <a:p>
            <a:pPr>
              <a:lnSpc>
                <a:spcPct val="115000"/>
              </a:lnSpc>
              <a:spcAft>
                <a:spcPts val="800"/>
              </a:spcAft>
            </a:pPr>
            <a:endParaRPr lang="en-GB" sz="1000" b="1" kern="100" dirty="0">
              <a:effectLst/>
              <a:latin typeface="+mn-lt"/>
              <a:ea typeface="Aptos" panose="020B0004020202020204" pitchFamily="34" charset="0"/>
              <a:cs typeface="Times New Roman" panose="02020603050405020304" pitchFamily="18" charset="0"/>
            </a:endParaRPr>
          </a:p>
          <a:p>
            <a:pPr>
              <a:lnSpc>
                <a:spcPct val="115000"/>
              </a:lnSpc>
              <a:spcAft>
                <a:spcPts val="800"/>
              </a:spcAft>
            </a:pPr>
            <a:r>
              <a:rPr lang="en-GB" sz="1000" b="1" kern="100" dirty="0">
                <a:effectLst/>
                <a:latin typeface="+mn-lt"/>
                <a:ea typeface="Aptos" panose="020B0004020202020204" pitchFamily="34" charset="0"/>
                <a:cs typeface="Times New Roman" panose="02020603050405020304" pitchFamily="18" charset="0"/>
              </a:rPr>
              <a:t>Target Audience:</a:t>
            </a:r>
            <a:r>
              <a:rPr lang="en-GB" sz="1000" kern="100" dirty="0">
                <a:effectLst/>
                <a:latin typeface="+mn-lt"/>
                <a:ea typeface="Aptos" panose="020B0004020202020204" pitchFamily="34" charset="0"/>
                <a:cs typeface="Times New Roman" panose="02020603050405020304" pitchFamily="18" charset="0"/>
              </a:rPr>
              <a:t> General audience</a:t>
            </a:r>
          </a:p>
          <a:p>
            <a:pPr>
              <a:lnSpc>
                <a:spcPct val="115000"/>
              </a:lnSpc>
              <a:spcAft>
                <a:spcPts val="800"/>
              </a:spcAft>
            </a:pPr>
            <a:endParaRPr lang="en-GB" sz="1000" kern="100" dirty="0">
              <a:effectLst/>
              <a:latin typeface="+mn-lt"/>
              <a:ea typeface="Aptos" panose="020B0004020202020204" pitchFamily="34" charset="0"/>
              <a:cs typeface="Times New Roman" panose="02020603050405020304" pitchFamily="18" charset="0"/>
            </a:endParaRPr>
          </a:p>
          <a:p>
            <a:pPr>
              <a:lnSpc>
                <a:spcPct val="115000"/>
              </a:lnSpc>
              <a:spcAft>
                <a:spcPts val="800"/>
              </a:spcAft>
            </a:pPr>
            <a:r>
              <a:rPr lang="en-GB" sz="1000" kern="100" dirty="0">
                <a:effectLst/>
                <a:latin typeface="+mn-lt"/>
                <a:ea typeface="Aptos" panose="020B0004020202020204" pitchFamily="34" charset="0"/>
                <a:cs typeface="Times New Roman" panose="02020603050405020304" pitchFamily="18" charset="0"/>
              </a:rPr>
              <a:t>This presentation is a tribute to those who served and sacrificed during The Second World War. Approach it with respect and sensitivity, ensuring that their stories are honoured and remembered.</a:t>
            </a:r>
          </a:p>
          <a:p>
            <a:pPr marL="0" lvl="0" indent="0">
              <a:lnSpc>
                <a:spcPct val="115000"/>
              </a:lnSpc>
              <a:spcAft>
                <a:spcPts val="800"/>
              </a:spcAft>
              <a:buSzPts val="1000"/>
              <a:buFont typeface="Symbol" panose="05050102010706020507" pitchFamily="18" charset="2"/>
              <a:buNone/>
              <a:tabLst>
                <a:tab pos="457200" algn="l"/>
              </a:tabLst>
            </a:pPr>
            <a:endParaRPr lang="en-GB" sz="1000" kern="100" dirty="0">
              <a:effectLst/>
              <a:latin typeface="+mn-lt"/>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endParaRPr lang="en-GB" sz="1000" kern="100" dirty="0">
              <a:effectLst/>
              <a:latin typeface="+mn-lt"/>
              <a:ea typeface="Aptos" panose="020B0004020202020204" pitchFamily="34" charset="0"/>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Welcome the audience and thank them for attending.</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Briefly introduce the topic and its significance.</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Mention the 80th anniversary of the end of World War II.</a:t>
            </a:r>
          </a:p>
        </p:txBody>
      </p:sp>
      <p:sp>
        <p:nvSpPr>
          <p:cNvPr id="4" name="Slide Number Placeholder 3"/>
          <p:cNvSpPr>
            <a:spLocks noGrp="1"/>
          </p:cNvSpPr>
          <p:nvPr>
            <p:ph type="sldNum" sz="quarter" idx="5"/>
          </p:nvPr>
        </p:nvSpPr>
        <p:spPr/>
        <p:txBody>
          <a:bodyPr/>
          <a:lstStyle/>
          <a:p>
            <a:fld id="{C6D97F25-EC26-AF4D-8DEE-990FD2A8F690}" type="slidenum">
              <a:rPr lang="en-US" smtClean="0"/>
              <a:t>1</a:t>
            </a:fld>
            <a:endParaRPr lang="en-US"/>
          </a:p>
        </p:txBody>
      </p:sp>
    </p:spTree>
    <p:extLst>
      <p:ext uri="{BB962C8B-B14F-4D97-AF65-F5344CB8AC3E}">
        <p14:creationId xmlns:p14="http://schemas.microsoft.com/office/powerpoint/2010/main" val="4012991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n-lt"/>
              </a:rPr>
              <a:t>Ralph Ottey</a:t>
            </a:r>
          </a:p>
          <a:p>
            <a:endParaRPr lang="en-US" sz="1000" dirty="0">
              <a:latin typeface="+mn-lt"/>
            </a:endParaRPr>
          </a:p>
        </p:txBody>
      </p:sp>
      <p:sp>
        <p:nvSpPr>
          <p:cNvPr id="4" name="Slide Number Placeholder 3"/>
          <p:cNvSpPr>
            <a:spLocks noGrp="1"/>
          </p:cNvSpPr>
          <p:nvPr>
            <p:ph type="sldNum" sz="quarter" idx="5"/>
          </p:nvPr>
        </p:nvSpPr>
        <p:spPr/>
        <p:txBody>
          <a:bodyPr/>
          <a:lstStyle/>
          <a:p>
            <a:fld id="{C6D97F25-EC26-AF4D-8DEE-990FD2A8F690}" type="slidenum">
              <a:rPr lang="en-US" smtClean="0"/>
              <a:t>10</a:t>
            </a:fld>
            <a:endParaRPr lang="en-US"/>
          </a:p>
        </p:txBody>
      </p:sp>
    </p:spTree>
    <p:extLst>
      <p:ext uri="{BB962C8B-B14F-4D97-AF65-F5344CB8AC3E}">
        <p14:creationId xmlns:p14="http://schemas.microsoft.com/office/powerpoint/2010/main" val="1153739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800"/>
              </a:spcAft>
              <a:buSzPts val="1000"/>
              <a:buFont typeface="Symbol" panose="05050102010706020507" pitchFamily="18" charset="2"/>
              <a:buChar char=""/>
              <a:tabLst>
                <a:tab pos="457200" algn="l"/>
              </a:tabLs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Share details about Ralph Ottey's life, enlistment, and role in the RAF. </a:t>
            </a:r>
          </a:p>
          <a:p>
            <a:pPr marL="342900" lvl="0" indent="-342900">
              <a:lnSpc>
                <a:spcPct val="115000"/>
              </a:lnSpc>
              <a:spcAft>
                <a:spcPts val="800"/>
              </a:spcAft>
              <a:buSzPts val="1000"/>
              <a:buFont typeface="Symbol" panose="05050102010706020507" pitchFamily="18" charset="2"/>
              <a:buChar char=""/>
              <a:tabLst>
                <a:tab pos="457200" algn="l"/>
              </a:tabLs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Highlight his service with the 617 (Dambusters) Squadron. </a:t>
            </a:r>
          </a:p>
          <a:p>
            <a:pPr marL="342900" lvl="0" indent="-342900">
              <a:lnSpc>
                <a:spcPct val="115000"/>
              </a:lnSpc>
              <a:spcAft>
                <a:spcPts val="800"/>
              </a:spcAft>
              <a:buSzPts val="1000"/>
              <a:buFont typeface="Symbol" panose="05050102010706020507" pitchFamily="18" charset="2"/>
              <a:buChar char=""/>
              <a:tabLst>
                <a:tab pos="457200" algn="l"/>
              </a:tabLs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Recount his memories of VE Day and Churchill's speech. </a:t>
            </a:r>
          </a:p>
          <a:p>
            <a:pPr marL="342900" lvl="0" indent="-342900">
              <a:lnSpc>
                <a:spcPct val="115000"/>
              </a:lnSpc>
              <a:spcAft>
                <a:spcPts val="800"/>
              </a:spcAft>
              <a:buSzPts val="1000"/>
              <a:buFont typeface="Symbol" panose="05050102010706020507" pitchFamily="18" charset="2"/>
              <a:buChar char=""/>
              <a:tabLst>
                <a:tab pos="457200" algn="l"/>
              </a:tabLs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Mention his training as an air gunner and the news of Japan's surrender. </a:t>
            </a:r>
          </a:p>
          <a:p>
            <a:pPr marL="342900" lvl="0" indent="-342900">
              <a:lnSpc>
                <a:spcPct val="115000"/>
              </a:lnSpc>
              <a:spcAft>
                <a:spcPts val="800"/>
              </a:spcAft>
              <a:buSzPts val="1000"/>
              <a:buFont typeface="Symbol" panose="05050102010706020507" pitchFamily="18" charset="2"/>
              <a:buChar char=""/>
              <a:tabLst>
                <a:tab pos="457200" algn="l"/>
              </a:tabLst>
            </a:pPr>
            <a:r>
              <a:rPr lang="en-GB" sz="1200" kern="100" dirty="0">
                <a:effectLst/>
                <a:latin typeface="Aptos" panose="020B0004020202020204" pitchFamily="34" charset="0"/>
                <a:ea typeface="Aptos" panose="020B0004020202020204" pitchFamily="34" charset="0"/>
                <a:cs typeface="Times New Roman" panose="02020603050405020304" pitchFamily="18" charset="0"/>
              </a:rPr>
              <a:t>Briefly describe his successful post-war career. </a:t>
            </a:r>
          </a:p>
          <a:p>
            <a:endParaRPr lang="en-GB" dirty="0"/>
          </a:p>
          <a:p>
            <a:endParaRPr lang="en-US" dirty="0"/>
          </a:p>
        </p:txBody>
      </p:sp>
      <p:sp>
        <p:nvSpPr>
          <p:cNvPr id="4" name="Slide Number Placeholder 3"/>
          <p:cNvSpPr>
            <a:spLocks noGrp="1"/>
          </p:cNvSpPr>
          <p:nvPr>
            <p:ph type="sldNum" sz="quarter" idx="5"/>
          </p:nvPr>
        </p:nvSpPr>
        <p:spPr/>
        <p:txBody>
          <a:bodyPr/>
          <a:lstStyle/>
          <a:p>
            <a:fld id="{C6D97F25-EC26-AF4D-8DEE-990FD2A8F690}" type="slidenum">
              <a:rPr lang="en-US" smtClean="0"/>
              <a:t>11</a:t>
            </a:fld>
            <a:endParaRPr lang="en-US"/>
          </a:p>
        </p:txBody>
      </p:sp>
    </p:spTree>
    <p:extLst>
      <p:ext uri="{BB962C8B-B14F-4D97-AF65-F5344CB8AC3E}">
        <p14:creationId xmlns:p14="http://schemas.microsoft.com/office/powerpoint/2010/main" val="4234576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D97F25-EC26-AF4D-8DEE-990FD2A8F690}" type="slidenum">
              <a:rPr lang="en-US" smtClean="0"/>
              <a:t>12</a:t>
            </a:fld>
            <a:endParaRPr lang="en-US"/>
          </a:p>
        </p:txBody>
      </p:sp>
    </p:spTree>
    <p:extLst>
      <p:ext uri="{BB962C8B-B14F-4D97-AF65-F5344CB8AC3E}">
        <p14:creationId xmlns:p14="http://schemas.microsoft.com/office/powerpoint/2010/main" val="4164177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Explain the continued fighting in the Far East after VE Day.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Discuss the impact of the atomic bombs on Hiroshima and Nagasaki.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Mention Japan's surrender and the significance of VJ Day.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Reflect on the war's devastating legacy. </a:t>
            </a:r>
          </a:p>
          <a:p>
            <a:endParaRPr lang="en-GB" sz="1000" dirty="0">
              <a:latin typeface="+mn-lt"/>
            </a:endParaRPr>
          </a:p>
          <a:p>
            <a:r>
              <a:rPr lang="en-GB" sz="1000" dirty="0">
                <a:latin typeface="+mn-lt"/>
              </a:rPr>
              <a:t>Image: </a:t>
            </a:r>
            <a:r>
              <a:rPr lang="en-GB" sz="1000" b="0" i="0" dirty="0">
                <a:solidFill>
                  <a:srgbClr val="202122"/>
                </a:solidFill>
                <a:effectLst/>
                <a:latin typeface="+mn-lt"/>
              </a:rPr>
              <a:t>On Imphal front, Sikh signaller operates walkie-talkie for British officers, listening to patrols reporting Japanese positions</a:t>
            </a:r>
            <a:endParaRPr lang="en-GB" sz="1000" dirty="0">
              <a:latin typeface="+mn-lt"/>
            </a:endParaRPr>
          </a:p>
          <a:p>
            <a:endParaRPr lang="en-US" sz="1000" dirty="0">
              <a:latin typeface="+mn-lt"/>
            </a:endParaRPr>
          </a:p>
        </p:txBody>
      </p:sp>
      <p:sp>
        <p:nvSpPr>
          <p:cNvPr id="4" name="Slide Number Placeholder 3"/>
          <p:cNvSpPr>
            <a:spLocks noGrp="1"/>
          </p:cNvSpPr>
          <p:nvPr>
            <p:ph type="sldNum" sz="quarter" idx="5"/>
          </p:nvPr>
        </p:nvSpPr>
        <p:spPr/>
        <p:txBody>
          <a:bodyPr/>
          <a:lstStyle/>
          <a:p>
            <a:fld id="{C6D97F25-EC26-AF4D-8DEE-990FD2A8F690}" type="slidenum">
              <a:rPr lang="en-US" smtClean="0"/>
              <a:t>13</a:t>
            </a:fld>
            <a:endParaRPr lang="en-US"/>
          </a:p>
        </p:txBody>
      </p:sp>
    </p:spTree>
    <p:extLst>
      <p:ext uri="{BB962C8B-B14F-4D97-AF65-F5344CB8AC3E}">
        <p14:creationId xmlns:p14="http://schemas.microsoft.com/office/powerpoint/2010/main" val="1874790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800"/>
              </a:spcAft>
              <a:buSzPts val="1000"/>
              <a:buFont typeface="Symbol" panose="05050102010706020507" pitchFamily="18" charset="2"/>
              <a:buChar char=""/>
              <a:tabLst>
                <a:tab pos="457200" algn="l"/>
              </a:tabLst>
            </a:pPr>
            <a:r>
              <a:rPr lang="en-GB" sz="1000" b="0" kern="100" dirty="0">
                <a:effectLst/>
                <a:latin typeface="+mn-lt"/>
                <a:ea typeface="Aptos" panose="020B0004020202020204" pitchFamily="34" charset="0"/>
                <a:cs typeface="Times New Roman" panose="02020603050405020304" pitchFamily="18" charset="0"/>
              </a:rPr>
              <a:t>Describe the global celebrations marking the end of the war. </a:t>
            </a:r>
          </a:p>
          <a:p>
            <a:pPr marL="342900" lvl="0" indent="-342900">
              <a:lnSpc>
                <a:spcPct val="115000"/>
              </a:lnSpc>
              <a:spcAft>
                <a:spcPts val="800"/>
              </a:spcAft>
              <a:buSzPts val="1000"/>
              <a:buFont typeface="Symbol" panose="05050102010706020507" pitchFamily="18" charset="2"/>
              <a:buChar char=""/>
              <a:tabLst>
                <a:tab pos="457200" algn="l"/>
              </a:tabLst>
            </a:pPr>
            <a:r>
              <a:rPr lang="en-GB" sz="1000" b="0" kern="100" dirty="0">
                <a:effectLst/>
                <a:latin typeface="+mn-lt"/>
                <a:ea typeface="Aptos" panose="020B0004020202020204" pitchFamily="34" charset="0"/>
                <a:cs typeface="Times New Roman" panose="02020603050405020304" pitchFamily="18" charset="0"/>
              </a:rPr>
              <a:t>Highlight the joy and relief felt by people around the world.</a:t>
            </a:r>
          </a:p>
          <a:p>
            <a:pPr marL="342900" lvl="0" indent="-342900">
              <a:lnSpc>
                <a:spcPct val="115000"/>
              </a:lnSpc>
              <a:spcAft>
                <a:spcPts val="800"/>
              </a:spcAft>
              <a:buSzPts val="1000"/>
              <a:buFont typeface="Symbol" panose="05050102010706020507" pitchFamily="18" charset="2"/>
              <a:buChar char=""/>
              <a:tabLst>
                <a:tab pos="457200" algn="l"/>
              </a:tabLst>
            </a:pPr>
            <a:r>
              <a:rPr lang="en-GB" sz="1000" b="0" kern="100" dirty="0">
                <a:effectLst/>
                <a:latin typeface="+mn-lt"/>
                <a:ea typeface="Aptos" panose="020B0004020202020204" pitchFamily="34" charset="0"/>
                <a:cs typeface="Times New Roman" panose="02020603050405020304" pitchFamily="18" charset="0"/>
              </a:rPr>
              <a:t>If possible, share personal anecdotes or stories related to VJ Day celebrations.</a:t>
            </a:r>
          </a:p>
          <a:p>
            <a:endParaRPr lang="en-GB" sz="10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latin typeface="+mn-lt"/>
              </a:rPr>
              <a:t>Left Image : </a:t>
            </a:r>
            <a:r>
              <a:rPr lang="en-GB" sz="1000" b="0" i="0" u="none" strike="noStrike" dirty="0">
                <a:solidFill>
                  <a:srgbClr val="212121"/>
                </a:solidFill>
                <a:effectLst/>
                <a:latin typeface="+mn-lt"/>
              </a:rPr>
              <a:t>The jubilant crowds at Piccadilly Circus in London on hearing of the Japanese surrender on VJ Day in England, Aug. 10, 1945.</a:t>
            </a:r>
            <a:endParaRPr lang="en-GB" sz="1000" b="0" i="0" u="none" strike="noStrike"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dirty="0">
              <a:effectLst/>
              <a:latin typeface="+mn-lt"/>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effectLst/>
                <a:latin typeface="+mn-lt"/>
                <a:cs typeface="Times New Roman"/>
              </a:rPr>
              <a:t>Right Image : </a:t>
            </a:r>
            <a:r>
              <a:rPr lang="en-GB" sz="1000" b="0" i="0" u="none" strike="noStrike" dirty="0">
                <a:solidFill>
                  <a:srgbClr val="212121"/>
                </a:solidFill>
                <a:effectLst/>
                <a:latin typeface="+mn-lt"/>
              </a:rPr>
              <a:t>A parade of 5,000 troops was part of Nairobi's VJ Day Celebrations. Picture shows: The parade seen from the roof of a tall building in Delamere Avenue. 15 </a:t>
            </a:r>
            <a:r>
              <a:rPr lang="en-GB" sz="1000" b="0" dirty="0">
                <a:latin typeface="+mn-lt"/>
              </a:rPr>
              <a:t>August 1945</a:t>
            </a:r>
            <a:endParaRPr lang="en-GB" sz="1000" b="0" dirty="0">
              <a:latin typeface="+mn-lt"/>
              <a:cs typeface="Times New Roman"/>
            </a:endParaRPr>
          </a:p>
          <a:p>
            <a:endParaRPr lang="en-GB" sz="1000" dirty="0">
              <a:latin typeface="+mn-lt"/>
            </a:endParaRPr>
          </a:p>
          <a:p>
            <a:endParaRPr lang="en-US" sz="1000" dirty="0">
              <a:latin typeface="+mn-lt"/>
            </a:endParaRPr>
          </a:p>
        </p:txBody>
      </p:sp>
      <p:sp>
        <p:nvSpPr>
          <p:cNvPr id="4" name="Slide Number Placeholder 3"/>
          <p:cNvSpPr>
            <a:spLocks noGrp="1"/>
          </p:cNvSpPr>
          <p:nvPr>
            <p:ph type="sldNum" sz="quarter" idx="5"/>
          </p:nvPr>
        </p:nvSpPr>
        <p:spPr/>
        <p:txBody>
          <a:bodyPr/>
          <a:lstStyle/>
          <a:p>
            <a:fld id="{C6D97F25-EC26-AF4D-8DEE-990FD2A8F690}" type="slidenum">
              <a:rPr lang="en-US" smtClean="0"/>
              <a:t>14</a:t>
            </a:fld>
            <a:endParaRPr lang="en-US"/>
          </a:p>
        </p:txBody>
      </p:sp>
    </p:spTree>
    <p:extLst>
      <p:ext uri="{BB962C8B-B14F-4D97-AF65-F5344CB8AC3E}">
        <p14:creationId xmlns:p14="http://schemas.microsoft.com/office/powerpoint/2010/main" val="901259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err="1">
                <a:latin typeface="+mn-lt"/>
              </a:rPr>
              <a:t>Yavar</a:t>
            </a:r>
            <a:r>
              <a:rPr lang="en-GB" sz="1000" dirty="0">
                <a:latin typeface="+mn-lt"/>
              </a:rPr>
              <a:t> Abbas</a:t>
            </a:r>
          </a:p>
          <a:p>
            <a:endParaRPr lang="en-US" sz="1000" dirty="0">
              <a:latin typeface="+mn-lt"/>
            </a:endParaRPr>
          </a:p>
        </p:txBody>
      </p:sp>
      <p:sp>
        <p:nvSpPr>
          <p:cNvPr id="4" name="Slide Number Placeholder 3"/>
          <p:cNvSpPr>
            <a:spLocks noGrp="1"/>
          </p:cNvSpPr>
          <p:nvPr>
            <p:ph type="sldNum" sz="quarter" idx="5"/>
          </p:nvPr>
        </p:nvSpPr>
        <p:spPr/>
        <p:txBody>
          <a:bodyPr/>
          <a:lstStyle/>
          <a:p>
            <a:fld id="{C6D97F25-EC26-AF4D-8DEE-990FD2A8F690}" type="slidenum">
              <a:rPr lang="en-US" smtClean="0"/>
              <a:t>15</a:t>
            </a:fld>
            <a:endParaRPr lang="en-US"/>
          </a:p>
        </p:txBody>
      </p:sp>
    </p:spTree>
    <p:extLst>
      <p:ext uri="{BB962C8B-B14F-4D97-AF65-F5344CB8AC3E}">
        <p14:creationId xmlns:p14="http://schemas.microsoft.com/office/powerpoint/2010/main" val="1717097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Share details about </a:t>
            </a:r>
            <a:r>
              <a:rPr lang="en-GB" sz="1000" kern="100" dirty="0" err="1">
                <a:effectLst/>
                <a:latin typeface="+mn-lt"/>
                <a:ea typeface="Aptos" panose="020B0004020202020204" pitchFamily="34" charset="0"/>
                <a:cs typeface="Times New Roman" panose="02020603050405020304" pitchFamily="18" charset="0"/>
              </a:rPr>
              <a:t>Yavar</a:t>
            </a:r>
            <a:r>
              <a:rPr lang="en-GB" sz="1000" kern="100" dirty="0">
                <a:effectLst/>
                <a:latin typeface="+mn-lt"/>
                <a:ea typeface="Aptos" panose="020B0004020202020204" pitchFamily="34" charset="0"/>
                <a:cs typeface="Times New Roman" panose="02020603050405020304" pitchFamily="18" charset="0"/>
              </a:rPr>
              <a:t> Abbas' enlistment, role as a combat cameraman, and the 11th Sikh Regiment.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Mention his documentation of key battles in the Far East and Hiroshima.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Discuss his perspective on the Indian Army's overlooked contributions.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Briefly describe his post-war career as a writer, broadcaster, and filmmaker.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Emphasise his advocacy for peace and remembrance. </a:t>
            </a:r>
          </a:p>
          <a:p>
            <a:endParaRPr lang="en-GB" sz="1000" dirty="0">
              <a:latin typeface="+mn-lt"/>
            </a:endParaRPr>
          </a:p>
          <a:p>
            <a:endParaRPr lang="en-US" sz="1000" dirty="0">
              <a:latin typeface="+mn-lt"/>
            </a:endParaRPr>
          </a:p>
        </p:txBody>
      </p:sp>
      <p:sp>
        <p:nvSpPr>
          <p:cNvPr id="4" name="Slide Number Placeholder 3"/>
          <p:cNvSpPr>
            <a:spLocks noGrp="1"/>
          </p:cNvSpPr>
          <p:nvPr>
            <p:ph type="sldNum" sz="quarter" idx="5"/>
          </p:nvPr>
        </p:nvSpPr>
        <p:spPr/>
        <p:txBody>
          <a:bodyPr/>
          <a:lstStyle/>
          <a:p>
            <a:fld id="{C6D97F25-EC26-AF4D-8DEE-990FD2A8F690}" type="slidenum">
              <a:rPr lang="en-US" smtClean="0"/>
              <a:t>16</a:t>
            </a:fld>
            <a:endParaRPr lang="en-US"/>
          </a:p>
        </p:txBody>
      </p:sp>
    </p:spTree>
    <p:extLst>
      <p:ext uri="{BB962C8B-B14F-4D97-AF65-F5344CB8AC3E}">
        <p14:creationId xmlns:p14="http://schemas.microsoft.com/office/powerpoint/2010/main" val="2691061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D97F25-EC26-AF4D-8DEE-990FD2A8F690}" type="slidenum">
              <a:rPr lang="en-US" smtClean="0"/>
              <a:t>17</a:t>
            </a:fld>
            <a:endParaRPr lang="en-US"/>
          </a:p>
        </p:txBody>
      </p:sp>
    </p:spTree>
    <p:extLst>
      <p:ext uri="{BB962C8B-B14F-4D97-AF65-F5344CB8AC3E}">
        <p14:creationId xmlns:p14="http://schemas.microsoft.com/office/powerpoint/2010/main" val="4143449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Discuss the goals of providing healthcare, housing, </a:t>
            </a:r>
            <a:r>
              <a:rPr lang="en-GB" sz="1000" b="0" kern="100" dirty="0">
                <a:effectLst/>
                <a:latin typeface="+mn-lt"/>
                <a:ea typeface="Aptos" panose="020B0004020202020204" pitchFamily="34" charset="0"/>
                <a:cs typeface="Times New Roman" panose="02020603050405020304" pitchFamily="18" charset="0"/>
              </a:rPr>
              <a:t>education, and social security. </a:t>
            </a:r>
          </a:p>
          <a:p>
            <a:endParaRPr lang="en-GB" sz="10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dirty="0">
                <a:latin typeface="+mn-lt"/>
              </a:rPr>
              <a:t>Image: </a:t>
            </a:r>
            <a:r>
              <a:rPr lang="en-GB" sz="1000" b="0" i="0" dirty="0">
                <a:effectLst/>
                <a:latin typeface="+mn-lt"/>
              </a:rPr>
              <a:t>Modern UK hospital ward - nurses station. Two nurses discuss patient documents with a female doctor. Male doctor walking past.</a:t>
            </a:r>
          </a:p>
          <a:p>
            <a:endParaRPr lang="en-GB" sz="1000" dirty="0">
              <a:latin typeface="+mn-lt"/>
            </a:endParaRPr>
          </a:p>
          <a:p>
            <a:endParaRPr lang="en-US" sz="1000" dirty="0">
              <a:latin typeface="+mn-lt"/>
            </a:endParaRPr>
          </a:p>
        </p:txBody>
      </p:sp>
      <p:sp>
        <p:nvSpPr>
          <p:cNvPr id="4" name="Slide Number Placeholder 3"/>
          <p:cNvSpPr>
            <a:spLocks noGrp="1"/>
          </p:cNvSpPr>
          <p:nvPr>
            <p:ph type="sldNum" sz="quarter" idx="5"/>
          </p:nvPr>
        </p:nvSpPr>
        <p:spPr/>
        <p:txBody>
          <a:bodyPr/>
          <a:lstStyle/>
          <a:p>
            <a:fld id="{C6D97F25-EC26-AF4D-8DEE-990FD2A8F690}" type="slidenum">
              <a:rPr lang="en-US" smtClean="0"/>
              <a:t>18</a:t>
            </a:fld>
            <a:endParaRPr lang="en-US"/>
          </a:p>
        </p:txBody>
      </p:sp>
    </p:spTree>
    <p:extLst>
      <p:ext uri="{BB962C8B-B14F-4D97-AF65-F5344CB8AC3E}">
        <p14:creationId xmlns:p14="http://schemas.microsoft.com/office/powerpoint/2010/main" val="2048971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Discuss the psychological impact of the war on service personnel and civilians.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Explain the recognition of "Battle Fatigue" (PTSD) and new treatments.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Emphasise the reduction in stigma surrounding mental illness.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Briefly describe the memorial and its location at the National Memorial Arboretum.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Explain its purpose as a place for remembering those who battled PTSD and other mental illnesses. </a:t>
            </a:r>
          </a:p>
          <a:p>
            <a:pPr marL="342900" lvl="0" indent="-342900">
              <a:lnSpc>
                <a:spcPct val="115000"/>
              </a:lnSpc>
              <a:spcAft>
                <a:spcPts val="800"/>
              </a:spcAft>
              <a:buSzPts val="1000"/>
              <a:buFont typeface="Symbol" panose="05050102010706020507" pitchFamily="18" charset="2"/>
              <a:buChar char=""/>
              <a:tabLst>
                <a:tab pos="457200" algn="l"/>
              </a:tabLst>
            </a:pPr>
            <a:endParaRPr lang="en-GB" sz="1000" kern="100" dirty="0">
              <a:effectLst/>
              <a:latin typeface="+mn-lt"/>
              <a:cs typeface="Times New Roman" panose="02020603050405020304" pitchFamily="18" charset="0"/>
            </a:endParaRPr>
          </a:p>
          <a:p>
            <a:pPr marL="342900" lvl="0" indent="-342900">
              <a:lnSpc>
                <a:spcPct val="115000"/>
              </a:lnSpc>
              <a:spcAft>
                <a:spcPts val="800"/>
              </a:spcAft>
              <a:buSzPts val="1000"/>
              <a:buFont typeface="Symbol" panose="05050102010706020507" pitchFamily="18" charset="2"/>
              <a:buChar char=""/>
              <a:tabLst>
                <a:tab pos="457200" algn="l"/>
              </a:tabLst>
            </a:pPr>
            <a:endParaRPr lang="en-GB" sz="1000" kern="100" dirty="0">
              <a:effectLst/>
              <a:latin typeface="+mn-lt"/>
              <a:cs typeface="Times New Roman" panose="02020603050405020304" pitchFamily="18" charset="0"/>
            </a:endParaRPr>
          </a:p>
          <a:p>
            <a:pPr marL="0" lvl="0" indent="0">
              <a:lnSpc>
                <a:spcPct val="115000"/>
              </a:lnSpc>
              <a:spcAft>
                <a:spcPts val="800"/>
              </a:spcAft>
              <a:buSzPts val="1000"/>
              <a:buFont typeface="Symbol" panose="05050102010706020507" pitchFamily="18" charset="2"/>
              <a:buNone/>
              <a:tabLst>
                <a:tab pos="457200" algn="l"/>
              </a:tabLst>
            </a:pPr>
            <a:r>
              <a:rPr lang="en-GB" sz="1000" dirty="0">
                <a:latin typeface="+mn-lt"/>
              </a:rPr>
              <a:t>Image: </a:t>
            </a:r>
            <a:r>
              <a:rPr lang="en-GB" sz="1000" b="0" i="0" dirty="0">
                <a:effectLst/>
                <a:latin typeface="+mn-lt"/>
              </a:rPr>
              <a:t>The Sapper Support memorial at the National Memorial Arboretum – a place for families and friends to remember those who have left us after battling with PTSD and other associated mental illnesses. </a:t>
            </a:r>
            <a:endParaRPr lang="en-GB" sz="1000" kern="100" dirty="0">
              <a:effectLst/>
              <a:latin typeface="+mn-lt"/>
              <a:ea typeface="Aptos" panose="020B0004020202020204" pitchFamily="34" charset="0"/>
              <a:cs typeface="Times New Roman" panose="02020603050405020304" pitchFamily="18" charset="0"/>
            </a:endParaRPr>
          </a:p>
          <a:p>
            <a:endParaRPr lang="en-GB" sz="1000" dirty="0">
              <a:latin typeface="+mn-lt"/>
            </a:endParaRPr>
          </a:p>
          <a:p>
            <a:endParaRPr lang="en-US" sz="1000" dirty="0">
              <a:latin typeface="+mn-lt"/>
            </a:endParaRPr>
          </a:p>
        </p:txBody>
      </p:sp>
      <p:sp>
        <p:nvSpPr>
          <p:cNvPr id="4" name="Slide Number Placeholder 3"/>
          <p:cNvSpPr>
            <a:spLocks noGrp="1"/>
          </p:cNvSpPr>
          <p:nvPr>
            <p:ph type="sldNum" sz="quarter" idx="5"/>
          </p:nvPr>
        </p:nvSpPr>
        <p:spPr/>
        <p:txBody>
          <a:bodyPr/>
          <a:lstStyle/>
          <a:p>
            <a:fld id="{C6D97F25-EC26-AF4D-8DEE-990FD2A8F690}" type="slidenum">
              <a:rPr lang="en-US" smtClean="0"/>
              <a:t>19</a:t>
            </a:fld>
            <a:endParaRPr lang="en-US"/>
          </a:p>
        </p:txBody>
      </p:sp>
    </p:spTree>
    <p:extLst>
      <p:ext uri="{BB962C8B-B14F-4D97-AF65-F5344CB8AC3E}">
        <p14:creationId xmlns:p14="http://schemas.microsoft.com/office/powerpoint/2010/main" val="4091109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Reflect on the war's devastating scale and global impact.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Mention the 80th anniversary and the importance of remembrance. </a:t>
            </a:r>
          </a:p>
          <a:p>
            <a:pPr marL="0" lvl="0" indent="0">
              <a:lnSpc>
                <a:spcPct val="115000"/>
              </a:lnSpc>
              <a:spcAft>
                <a:spcPts val="800"/>
              </a:spcAft>
              <a:buSzPts val="1000"/>
              <a:buFont typeface="Symbol" panose="05050102010706020507" pitchFamily="18" charset="2"/>
              <a:buNone/>
              <a:tabLst>
                <a:tab pos="457200" algn="l"/>
              </a:tabLst>
            </a:pPr>
            <a:endParaRPr lang="en-GB" sz="1000" kern="100" dirty="0">
              <a:effectLst/>
              <a:latin typeface="+mn-lt"/>
              <a:ea typeface="Aptos" panose="020B0004020202020204" pitchFamily="34" charset="0"/>
              <a:cs typeface="Times New Roman" panose="02020603050405020304" pitchFamily="18" charset="0"/>
            </a:endParaRPr>
          </a:p>
          <a:p>
            <a:pPr algn="l"/>
            <a:r>
              <a:rPr lang="en-GB" sz="1000" kern="100" dirty="0">
                <a:effectLst/>
                <a:latin typeface="+mn-lt"/>
                <a:ea typeface="Aptos" panose="020B0004020202020204" pitchFamily="34" charset="0"/>
                <a:cs typeface="Times New Roman" panose="02020603050405020304" pitchFamily="18" charset="0"/>
              </a:rPr>
              <a:t>Image: V</a:t>
            </a:r>
            <a:r>
              <a:rPr lang="en-GB" sz="1000" b="0" i="0" dirty="0">
                <a:solidFill>
                  <a:srgbClr val="080808"/>
                </a:solidFill>
                <a:effectLst/>
                <a:latin typeface="+mn-lt"/>
              </a:rPr>
              <a:t>J Day Celebrations, Buckingham Palace.</a:t>
            </a:r>
          </a:p>
        </p:txBody>
      </p:sp>
      <p:sp>
        <p:nvSpPr>
          <p:cNvPr id="4" name="Slide Number Placeholder 3"/>
          <p:cNvSpPr>
            <a:spLocks noGrp="1"/>
          </p:cNvSpPr>
          <p:nvPr>
            <p:ph type="sldNum" sz="quarter" idx="5"/>
          </p:nvPr>
        </p:nvSpPr>
        <p:spPr/>
        <p:txBody>
          <a:bodyPr/>
          <a:lstStyle/>
          <a:p>
            <a:fld id="{C6D97F25-EC26-AF4D-8DEE-990FD2A8F690}" type="slidenum">
              <a:rPr lang="en-US" smtClean="0"/>
              <a:t>2</a:t>
            </a:fld>
            <a:endParaRPr lang="en-US"/>
          </a:p>
        </p:txBody>
      </p:sp>
    </p:spTree>
    <p:extLst>
      <p:ext uri="{BB962C8B-B14F-4D97-AF65-F5344CB8AC3E}">
        <p14:creationId xmlns:p14="http://schemas.microsoft.com/office/powerpoint/2010/main" val="2726313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Discuss how women's roles changed during the war.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Highlight their capabilities and contributions in various fields.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Mention the impact on women's rights and societal roles. </a:t>
            </a:r>
          </a:p>
          <a:p>
            <a:endParaRPr lang="en-GB" sz="1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n-lt"/>
              </a:rPr>
              <a:t>Image: </a:t>
            </a:r>
            <a:r>
              <a:rPr lang="en-GB" sz="1000" b="0" i="0" dirty="0">
                <a:effectLst/>
                <a:latin typeface="+mn-lt"/>
              </a:rPr>
              <a:t>Female Soldier, King's Troop, Royal Horse Artillery. </a:t>
            </a:r>
            <a:r>
              <a:rPr lang="en-GB" sz="1000" b="0" i="0" dirty="0">
                <a:solidFill>
                  <a:srgbClr val="393939"/>
                </a:solidFill>
                <a:effectLst/>
                <a:latin typeface="+mn-lt"/>
              </a:rPr>
              <a:t>The King's Troop, Royal Horse Artillery is a ceremonial unit of the British Army, quartered at Woolwich. It is a mounted unit and all of its soldiers are trained to care for and drive teams of six horses pulling each of six First World War-era 13-pounder field guns used today to fire salutes on state occasions. Its duties include the firing of royal salutes on royal anniversaries and state occasions, and providing a gun carriage and team of black horses for state and military funerals. The unit is most often seen providing gun salutes on state occasions in Hyde Park, and Green Park.</a:t>
            </a:r>
            <a:endParaRPr lang="en-GB" sz="1000" dirty="0">
              <a:latin typeface="+mn-lt"/>
            </a:endParaRPr>
          </a:p>
        </p:txBody>
      </p:sp>
      <p:sp>
        <p:nvSpPr>
          <p:cNvPr id="4" name="Slide Number Placeholder 3"/>
          <p:cNvSpPr>
            <a:spLocks noGrp="1"/>
          </p:cNvSpPr>
          <p:nvPr>
            <p:ph type="sldNum" sz="quarter" idx="5"/>
          </p:nvPr>
        </p:nvSpPr>
        <p:spPr/>
        <p:txBody>
          <a:bodyPr/>
          <a:lstStyle/>
          <a:p>
            <a:fld id="{C6D97F25-EC26-AF4D-8DEE-990FD2A8F690}" type="slidenum">
              <a:rPr lang="en-US" smtClean="0"/>
              <a:t>20</a:t>
            </a:fld>
            <a:endParaRPr lang="en-US"/>
          </a:p>
        </p:txBody>
      </p:sp>
    </p:spTree>
    <p:extLst>
      <p:ext uri="{BB962C8B-B14F-4D97-AF65-F5344CB8AC3E}">
        <p14:creationId xmlns:p14="http://schemas.microsoft.com/office/powerpoint/2010/main" val="31996831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Discuss the war's role in accelerating technological development.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Provide examples of advancements in aviation, medicine, and nuclear science.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Mention the development of radar, penicillin, skin grafts, prosthetics, and computers.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Briefly discuss the controversial use of atomic bombs and their peacetime applications. </a:t>
            </a:r>
          </a:p>
          <a:p>
            <a:endParaRPr lang="en-GB" sz="1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n-lt"/>
              </a:rPr>
              <a:t>Image: </a:t>
            </a:r>
            <a:r>
              <a:rPr lang="en-GB" sz="1000" b="0" i="0" dirty="0">
                <a:effectLst/>
                <a:latin typeface="+mn-lt"/>
              </a:rPr>
              <a:t>England, Buckinghamshire, Bletchley, Bletchley Park, Colossus Computer</a:t>
            </a:r>
          </a:p>
          <a:p>
            <a:endParaRPr lang="en-GB" sz="1000" dirty="0">
              <a:latin typeface="+mn-lt"/>
            </a:endParaRPr>
          </a:p>
          <a:p>
            <a:endParaRPr lang="en-US" sz="1000" dirty="0">
              <a:latin typeface="+mn-lt"/>
            </a:endParaRPr>
          </a:p>
        </p:txBody>
      </p:sp>
      <p:sp>
        <p:nvSpPr>
          <p:cNvPr id="4" name="Slide Number Placeholder 3"/>
          <p:cNvSpPr>
            <a:spLocks noGrp="1"/>
          </p:cNvSpPr>
          <p:nvPr>
            <p:ph type="sldNum" sz="quarter" idx="5"/>
          </p:nvPr>
        </p:nvSpPr>
        <p:spPr/>
        <p:txBody>
          <a:bodyPr/>
          <a:lstStyle/>
          <a:p>
            <a:fld id="{C6D97F25-EC26-AF4D-8DEE-990FD2A8F690}" type="slidenum">
              <a:rPr lang="en-US" smtClean="0"/>
              <a:t>21</a:t>
            </a:fld>
            <a:endParaRPr lang="en-US"/>
          </a:p>
        </p:txBody>
      </p:sp>
    </p:spTree>
    <p:extLst>
      <p:ext uri="{BB962C8B-B14F-4D97-AF65-F5344CB8AC3E}">
        <p14:creationId xmlns:p14="http://schemas.microsoft.com/office/powerpoint/2010/main" val="3330146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Explain how the war impacted Britain's global standing.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Mention the emergence of the US and the Soviet Union as superpowers.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Discuss the formation of the United Nations and NATO.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Highlight Britain's commitment to preventing future conflicts. </a:t>
            </a:r>
          </a:p>
          <a:p>
            <a:endParaRPr lang="en-GB" sz="1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n-lt"/>
              </a:rPr>
              <a:t>Image</a:t>
            </a:r>
            <a:r>
              <a:rPr lang="en-GB" sz="1000" b="0" dirty="0">
                <a:latin typeface="+mn-lt"/>
              </a:rPr>
              <a:t>: </a:t>
            </a:r>
            <a:r>
              <a:rPr lang="en-GB" sz="1000" b="0" i="0" dirty="0">
                <a:effectLst/>
                <a:latin typeface="+mn-lt"/>
              </a:rPr>
              <a:t>A NATO flag flies at Cardiff Castle during the NATO summit which was held in Newport.</a:t>
            </a:r>
          </a:p>
          <a:p>
            <a:endParaRPr lang="en-GB" sz="1000" dirty="0">
              <a:latin typeface="+mn-lt"/>
            </a:endParaRPr>
          </a:p>
          <a:p>
            <a:endParaRPr lang="en-US" sz="1000" dirty="0">
              <a:latin typeface="+mn-lt"/>
            </a:endParaRPr>
          </a:p>
        </p:txBody>
      </p:sp>
      <p:sp>
        <p:nvSpPr>
          <p:cNvPr id="4" name="Slide Number Placeholder 3"/>
          <p:cNvSpPr>
            <a:spLocks noGrp="1"/>
          </p:cNvSpPr>
          <p:nvPr>
            <p:ph type="sldNum" sz="quarter" idx="5"/>
          </p:nvPr>
        </p:nvSpPr>
        <p:spPr/>
        <p:txBody>
          <a:bodyPr/>
          <a:lstStyle/>
          <a:p>
            <a:fld id="{C6D97F25-EC26-AF4D-8DEE-990FD2A8F690}" type="slidenum">
              <a:rPr lang="en-US" smtClean="0"/>
              <a:t>22</a:t>
            </a:fld>
            <a:endParaRPr lang="en-US"/>
          </a:p>
        </p:txBody>
      </p:sp>
    </p:spTree>
    <p:extLst>
      <p:ext uri="{BB962C8B-B14F-4D97-AF65-F5344CB8AC3E}">
        <p14:creationId xmlns:p14="http://schemas.microsoft.com/office/powerpoint/2010/main" val="22671565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Discuss the contributions of Commonwealth countries to the war effort.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Explain how the war influenced decolonisation and independence movements.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Mention the reshaped relationship between Britain and its former colonies.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Highlight the Commonwealth's continued evolution and shared values. </a:t>
            </a:r>
          </a:p>
          <a:p>
            <a:pPr marL="0" lvl="0" indent="0">
              <a:lnSpc>
                <a:spcPct val="115000"/>
              </a:lnSpc>
              <a:spcAft>
                <a:spcPts val="800"/>
              </a:spcAft>
              <a:buSzPts val="1000"/>
              <a:buFont typeface="Symbol" panose="05050102010706020507" pitchFamily="18" charset="2"/>
              <a:buNone/>
              <a:tabLst>
                <a:tab pos="457200" algn="l"/>
              </a:tabLst>
            </a:pPr>
            <a:endParaRPr lang="en-GB" sz="1000" kern="100" dirty="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Pts val="1000"/>
              <a:buFont typeface="Symbol" panose="05050102010706020507" pitchFamily="18" charset="2"/>
              <a:buNone/>
              <a:tabLst>
                <a:tab pos="457200" algn="l"/>
              </a:tabLst>
              <a:defRPr/>
            </a:pPr>
            <a:r>
              <a:rPr lang="en-GB" sz="1000" kern="100" dirty="0">
                <a:effectLst/>
                <a:latin typeface="+mn-lt"/>
                <a:ea typeface="Aptos" panose="020B0004020202020204" pitchFamily="34" charset="0"/>
                <a:cs typeface="Times New Roman" panose="02020603050405020304" pitchFamily="18" charset="0"/>
              </a:rPr>
              <a:t>Image: </a:t>
            </a:r>
            <a:r>
              <a:rPr lang="en-GB" sz="1000" b="0" i="0" dirty="0">
                <a:effectLst/>
                <a:latin typeface="+mn-lt"/>
              </a:rPr>
              <a:t>A wounded West African soldier is carried on a stretcher by soldiers after fighting in Burma during the Second World War.</a:t>
            </a:r>
            <a:endParaRPr lang="en-GB" sz="1000" kern="100" dirty="0">
              <a:effectLst/>
              <a:latin typeface="+mn-lt"/>
              <a:ea typeface="Aptos" panose="020B0004020202020204" pitchFamily="34" charset="0"/>
              <a:cs typeface="Times New Roman" panose="02020603050405020304" pitchFamily="18" charset="0"/>
            </a:endParaRPr>
          </a:p>
          <a:p>
            <a:endParaRPr lang="en-GB" sz="1000" dirty="0">
              <a:latin typeface="+mn-lt"/>
            </a:endParaRPr>
          </a:p>
          <a:p>
            <a:endParaRPr lang="en-US" sz="1000" dirty="0">
              <a:latin typeface="+mn-lt"/>
            </a:endParaRPr>
          </a:p>
        </p:txBody>
      </p:sp>
      <p:sp>
        <p:nvSpPr>
          <p:cNvPr id="4" name="Slide Number Placeholder 3"/>
          <p:cNvSpPr>
            <a:spLocks noGrp="1"/>
          </p:cNvSpPr>
          <p:nvPr>
            <p:ph type="sldNum" sz="quarter" idx="5"/>
          </p:nvPr>
        </p:nvSpPr>
        <p:spPr/>
        <p:txBody>
          <a:bodyPr/>
          <a:lstStyle/>
          <a:p>
            <a:fld id="{C6D97F25-EC26-AF4D-8DEE-990FD2A8F690}" type="slidenum">
              <a:rPr lang="en-US" smtClean="0"/>
              <a:t>23</a:t>
            </a:fld>
            <a:endParaRPr lang="en-US"/>
          </a:p>
        </p:txBody>
      </p:sp>
    </p:spTree>
    <p:extLst>
      <p:ext uri="{BB962C8B-B14F-4D97-AF65-F5344CB8AC3E}">
        <p14:creationId xmlns:p14="http://schemas.microsoft.com/office/powerpoint/2010/main" val="511114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Encourage personal reflection and participation in remembrance activities.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Explain the symbolism of the poppy and its connection to remembrance and hope. </a:t>
            </a:r>
          </a:p>
          <a:p>
            <a:endParaRPr lang="en-GB" sz="1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00" dirty="0">
                <a:effectLst/>
                <a:latin typeface="+mn-lt"/>
                <a:ea typeface="Aptos" panose="020B0004020202020204" pitchFamily="34" charset="0"/>
                <a:cs typeface="Times New Roman" panose="02020603050405020304" pitchFamily="18" charset="0"/>
              </a:rPr>
              <a:t>Image: </a:t>
            </a:r>
            <a:r>
              <a:rPr lang="en-GB" sz="1000" b="0" i="0" u="none" strike="noStrike" dirty="0">
                <a:solidFill>
                  <a:srgbClr val="39393C"/>
                </a:solidFill>
                <a:effectLst/>
                <a:latin typeface="+mn-lt"/>
              </a:rPr>
              <a:t>Joe </a:t>
            </a:r>
            <a:r>
              <a:rPr lang="en-GB" sz="1000" b="0" i="0" u="none" strike="noStrike" dirty="0" err="1">
                <a:solidFill>
                  <a:srgbClr val="39393C"/>
                </a:solidFill>
                <a:effectLst/>
                <a:latin typeface="+mn-lt"/>
              </a:rPr>
              <a:t>Cattini</a:t>
            </a:r>
            <a:r>
              <a:rPr lang="en-GB" sz="1000" b="0" i="0" u="none" strike="noStrike" dirty="0">
                <a:solidFill>
                  <a:srgbClr val="39393C"/>
                </a:solidFill>
                <a:effectLst/>
                <a:latin typeface="+mn-lt"/>
              </a:rPr>
              <a:t> - A World War Two Veteran at The Royal British Legion annual March Past The Cenotaph on Remembrance Sunday, 2022.</a:t>
            </a:r>
            <a:endParaRPr lang="en-US" sz="1000" dirty="0">
              <a:latin typeface="+mn-lt"/>
            </a:endParaRPr>
          </a:p>
        </p:txBody>
      </p:sp>
      <p:sp>
        <p:nvSpPr>
          <p:cNvPr id="4" name="Slide Number Placeholder 3"/>
          <p:cNvSpPr>
            <a:spLocks noGrp="1"/>
          </p:cNvSpPr>
          <p:nvPr>
            <p:ph type="sldNum" sz="quarter" idx="5"/>
          </p:nvPr>
        </p:nvSpPr>
        <p:spPr/>
        <p:txBody>
          <a:bodyPr/>
          <a:lstStyle/>
          <a:p>
            <a:fld id="{C6D97F25-EC26-AF4D-8DEE-990FD2A8F690}" type="slidenum">
              <a:rPr lang="en-US" smtClean="0"/>
              <a:t>24</a:t>
            </a:fld>
            <a:endParaRPr lang="en-US"/>
          </a:p>
        </p:txBody>
      </p:sp>
    </p:spTree>
    <p:extLst>
      <p:ext uri="{BB962C8B-B14F-4D97-AF65-F5344CB8AC3E}">
        <p14:creationId xmlns:p14="http://schemas.microsoft.com/office/powerpoint/2010/main" val="19660518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15000"/>
              </a:lnSpc>
              <a:spcBef>
                <a:spcPts val="0"/>
              </a:spcBef>
              <a:spcAft>
                <a:spcPts val="800"/>
              </a:spcAft>
              <a:buClrTx/>
              <a:buSzPts val="1000"/>
              <a:buFont typeface="Symbol" panose="05050102010706020507" pitchFamily="18" charset="2"/>
              <a:buChar char=""/>
              <a:tabLst>
                <a:tab pos="457200" algn="l"/>
              </a:tabLst>
              <a:defRPr/>
            </a:pPr>
            <a:r>
              <a:rPr lang="en-GB" sz="1000" kern="100" dirty="0">
                <a:effectLst/>
                <a:latin typeface="+mn-lt"/>
                <a:ea typeface="Aptos" panose="020B0004020202020204" pitchFamily="34" charset="0"/>
                <a:cs typeface="Times New Roman" panose="02020603050405020304" pitchFamily="18" charset="0"/>
              </a:rPr>
              <a:t>Explain the symbolism of the poppy and its connection to remembrance and hope.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Mention the poppy's role in supporting the Armed Forces community.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Clarify that wearing a poppy is a personal choice. </a:t>
            </a:r>
          </a:p>
          <a:p>
            <a:endParaRPr lang="en-GB" sz="1000" dirty="0">
              <a:latin typeface="+mn-lt"/>
            </a:endParaRPr>
          </a:p>
          <a:p>
            <a:endParaRPr lang="en-US" sz="1000" dirty="0">
              <a:latin typeface="+mn-lt"/>
            </a:endParaRPr>
          </a:p>
        </p:txBody>
      </p:sp>
      <p:sp>
        <p:nvSpPr>
          <p:cNvPr id="4" name="Slide Number Placeholder 3"/>
          <p:cNvSpPr>
            <a:spLocks noGrp="1"/>
          </p:cNvSpPr>
          <p:nvPr>
            <p:ph type="sldNum" sz="quarter" idx="5"/>
          </p:nvPr>
        </p:nvSpPr>
        <p:spPr/>
        <p:txBody>
          <a:bodyPr/>
          <a:lstStyle/>
          <a:p>
            <a:fld id="{C6D97F25-EC26-AF4D-8DEE-990FD2A8F690}" type="slidenum">
              <a:rPr lang="en-US" smtClean="0"/>
              <a:t>25</a:t>
            </a:fld>
            <a:endParaRPr lang="en-US"/>
          </a:p>
        </p:txBody>
      </p:sp>
    </p:spTree>
    <p:extLst>
      <p:ext uri="{BB962C8B-B14F-4D97-AF65-F5344CB8AC3E}">
        <p14:creationId xmlns:p14="http://schemas.microsoft.com/office/powerpoint/2010/main" val="358526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effectLst/>
                <a:latin typeface="+mn-lt"/>
                <a:ea typeface="Aptos" panose="020B0004020202020204" pitchFamily="34" charset="0"/>
                <a:cs typeface="Times New Roman" panose="02020603050405020304" pitchFamily="18" charset="0"/>
              </a:rPr>
              <a:t>Explain how this support benefits veterans, serving personnel, and their families.</a:t>
            </a:r>
            <a:endParaRPr lang="en-GB" sz="1000" dirty="0">
              <a:latin typeface="+mn-lt"/>
            </a:endParaRPr>
          </a:p>
          <a:p>
            <a:endParaRPr lang="en-US" sz="1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00" dirty="0">
                <a:effectLst/>
                <a:latin typeface="+mn-lt"/>
                <a:ea typeface="Aptos" panose="020B0004020202020204" pitchFamily="34" charset="0"/>
                <a:cs typeface="Times New Roman" panose="02020603050405020304" pitchFamily="18" charset="0"/>
              </a:rPr>
              <a:t>Top Image: </a:t>
            </a:r>
            <a:r>
              <a:rPr lang="en-GB" sz="1000" b="0" i="0" u="none" strike="noStrike" dirty="0">
                <a:solidFill>
                  <a:srgbClr val="39393C"/>
                </a:solidFill>
                <a:effectLst/>
                <a:latin typeface="+mn-lt"/>
              </a:rPr>
              <a:t>Brian Garner and Claire Moorhouse, Admiral Nurse. Bill has had a long career in the army. He joined at the age of 19 and was in the Army Cadets prior to that. He served in the Royal Signals for 36 years, retiring at the age of 55, at which point he was a Regimental Sergeant Major. He was diagnosed with Alzheimer’s disease in 2021.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i="0" u="none" strike="noStrike" dirty="0">
              <a:solidFill>
                <a:srgbClr val="39393C"/>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dirty="0">
                <a:solidFill>
                  <a:srgbClr val="39393C"/>
                </a:solidFill>
                <a:effectLst/>
                <a:latin typeface="+mn-lt"/>
              </a:rPr>
              <a:t>Bottom Left Image: Sara Howarth and Alexandra McClellan from Team UK competing in Indoor Rowing at the Invictus Games, Vancouver, Canada on Sunday 16 February 2025.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i="0" u="none" strike="noStrike" dirty="0">
              <a:solidFill>
                <a:srgbClr val="39393C"/>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strike="noStrike" dirty="0">
                <a:solidFill>
                  <a:srgbClr val="39393C"/>
                </a:solidFill>
                <a:effectLst/>
                <a:latin typeface="+mn-lt"/>
              </a:rPr>
              <a:t>Bottom Right Image: Captain Myles, British Army, Katie Myles and Son, volunteer collectors at London Poppy Day on 31 October 2024.</a:t>
            </a:r>
            <a:endParaRPr lang="en-US" sz="1000" dirty="0">
              <a:latin typeface="+mn-lt"/>
            </a:endParaRPr>
          </a:p>
          <a:p>
            <a:endParaRPr lang="en-US" sz="1000" dirty="0">
              <a:latin typeface="+mn-lt"/>
            </a:endParaRPr>
          </a:p>
        </p:txBody>
      </p:sp>
      <p:sp>
        <p:nvSpPr>
          <p:cNvPr id="4" name="Slide Number Placeholder 3"/>
          <p:cNvSpPr>
            <a:spLocks noGrp="1"/>
          </p:cNvSpPr>
          <p:nvPr>
            <p:ph type="sldNum" sz="quarter" idx="5"/>
          </p:nvPr>
        </p:nvSpPr>
        <p:spPr/>
        <p:txBody>
          <a:bodyPr/>
          <a:lstStyle/>
          <a:p>
            <a:fld id="{C6D97F25-EC26-AF4D-8DEE-990FD2A8F690}" type="slidenum">
              <a:rPr lang="en-US" smtClean="0"/>
              <a:t>26</a:t>
            </a:fld>
            <a:endParaRPr lang="en-US"/>
          </a:p>
        </p:txBody>
      </p:sp>
    </p:spTree>
    <p:extLst>
      <p:ext uri="{BB962C8B-B14F-4D97-AF65-F5344CB8AC3E}">
        <p14:creationId xmlns:p14="http://schemas.microsoft.com/office/powerpoint/2010/main" val="1961059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Express gratitude to the audience for their time and attention.</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Reiterate the importance of remembering the sacrifices made during the war. </a:t>
            </a:r>
          </a:p>
          <a:p>
            <a:endParaRPr lang="en-GB" sz="1000" dirty="0">
              <a:latin typeface="+mn-lt"/>
            </a:endParaRPr>
          </a:p>
          <a:p>
            <a:endParaRPr lang="en-US" sz="1000" dirty="0">
              <a:latin typeface="+mn-lt"/>
            </a:endParaRPr>
          </a:p>
        </p:txBody>
      </p:sp>
      <p:sp>
        <p:nvSpPr>
          <p:cNvPr id="4" name="Slide Number Placeholder 3"/>
          <p:cNvSpPr>
            <a:spLocks noGrp="1"/>
          </p:cNvSpPr>
          <p:nvPr>
            <p:ph type="sldNum" sz="quarter" idx="5"/>
          </p:nvPr>
        </p:nvSpPr>
        <p:spPr/>
        <p:txBody>
          <a:bodyPr/>
          <a:lstStyle/>
          <a:p>
            <a:fld id="{C6D97F25-EC26-AF4D-8DEE-990FD2A8F690}" type="slidenum">
              <a:rPr lang="en-US" smtClean="0"/>
              <a:t>27</a:t>
            </a:fld>
            <a:endParaRPr lang="en-US"/>
          </a:p>
        </p:txBody>
      </p:sp>
    </p:spTree>
    <p:extLst>
      <p:ext uri="{BB962C8B-B14F-4D97-AF65-F5344CB8AC3E}">
        <p14:creationId xmlns:p14="http://schemas.microsoft.com/office/powerpoint/2010/main" val="2611873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dirty="0"/>
              <a:t>Image of Dorothea Barron, WRNS visual signaller</a:t>
            </a:r>
          </a:p>
        </p:txBody>
      </p:sp>
      <p:sp>
        <p:nvSpPr>
          <p:cNvPr id="4" name="Slide Number Placeholder 3"/>
          <p:cNvSpPr>
            <a:spLocks noGrp="1"/>
          </p:cNvSpPr>
          <p:nvPr>
            <p:ph type="sldNum" sz="quarter" idx="5"/>
          </p:nvPr>
        </p:nvSpPr>
        <p:spPr/>
        <p:txBody>
          <a:bodyPr/>
          <a:lstStyle/>
          <a:p>
            <a:fld id="{C6D97F25-EC26-AF4D-8DEE-990FD2A8F690}" type="slidenum">
              <a:rPr lang="en-US" smtClean="0"/>
              <a:t>3</a:t>
            </a:fld>
            <a:endParaRPr lang="en-US"/>
          </a:p>
        </p:txBody>
      </p:sp>
    </p:spTree>
    <p:extLst>
      <p:ext uri="{BB962C8B-B14F-4D97-AF65-F5344CB8AC3E}">
        <p14:creationId xmlns:p14="http://schemas.microsoft.com/office/powerpoint/2010/main" val="1827230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Aptos" panose="020B0004020202020204" pitchFamily="34" charset="0"/>
                <a:ea typeface="Aptos" panose="020B0004020202020204" pitchFamily="34" charset="0"/>
                <a:cs typeface="Times New Roman" panose="02020603050405020304" pitchFamily="18" charset="0"/>
              </a:rPr>
              <a:t>Reflect on the war's devastating scale and global impact. </a:t>
            </a:r>
          </a:p>
        </p:txBody>
      </p:sp>
      <p:sp>
        <p:nvSpPr>
          <p:cNvPr id="4" name="Slide Number Placeholder 3"/>
          <p:cNvSpPr>
            <a:spLocks noGrp="1"/>
          </p:cNvSpPr>
          <p:nvPr>
            <p:ph type="sldNum" sz="quarter" idx="5"/>
          </p:nvPr>
        </p:nvSpPr>
        <p:spPr/>
        <p:txBody>
          <a:bodyPr/>
          <a:lstStyle/>
          <a:p>
            <a:fld id="{C6D97F25-EC26-AF4D-8DEE-990FD2A8F690}" type="slidenum">
              <a:rPr lang="en-US" smtClean="0"/>
              <a:t>4</a:t>
            </a:fld>
            <a:endParaRPr lang="en-US"/>
          </a:p>
        </p:txBody>
      </p:sp>
    </p:spTree>
    <p:extLst>
      <p:ext uri="{BB962C8B-B14F-4D97-AF65-F5344CB8AC3E}">
        <p14:creationId xmlns:p14="http://schemas.microsoft.com/office/powerpoint/2010/main" val="412536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Explain the significance of VE Day and Germany's surrender.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Describe the spontaneous celebrations and the atmosphere of relief. </a:t>
            </a:r>
          </a:p>
          <a:p>
            <a:endParaRPr lang="en-GB" sz="1000" dirty="0">
              <a:latin typeface="+mn-lt"/>
            </a:endParaRPr>
          </a:p>
          <a:p>
            <a:r>
              <a:rPr lang="en-GB" sz="1000" dirty="0">
                <a:latin typeface="+mn-lt"/>
              </a:rPr>
              <a:t>Image: </a:t>
            </a:r>
            <a:r>
              <a:rPr lang="en-GB" sz="1000" b="0" i="0" dirty="0">
                <a:solidFill>
                  <a:srgbClr val="39393C"/>
                </a:solidFill>
                <a:effectLst/>
                <a:latin typeface="+mn-lt"/>
              </a:rPr>
              <a:t>VE Day in London 1945. Servicemen join revellers as they party for VE Day in London</a:t>
            </a:r>
            <a:endParaRPr lang="en-GB" sz="1000" dirty="0">
              <a:latin typeface="+mn-lt"/>
            </a:endParaRPr>
          </a:p>
        </p:txBody>
      </p:sp>
      <p:sp>
        <p:nvSpPr>
          <p:cNvPr id="4" name="Slide Number Placeholder 3"/>
          <p:cNvSpPr>
            <a:spLocks noGrp="1"/>
          </p:cNvSpPr>
          <p:nvPr>
            <p:ph type="sldNum" sz="quarter" idx="5"/>
          </p:nvPr>
        </p:nvSpPr>
        <p:spPr/>
        <p:txBody>
          <a:bodyPr/>
          <a:lstStyle/>
          <a:p>
            <a:fld id="{C6D97F25-EC26-AF4D-8DEE-990FD2A8F690}" type="slidenum">
              <a:rPr lang="en-US" smtClean="0"/>
              <a:t>5</a:t>
            </a:fld>
            <a:endParaRPr lang="en-US"/>
          </a:p>
        </p:txBody>
      </p:sp>
    </p:spTree>
    <p:extLst>
      <p:ext uri="{BB962C8B-B14F-4D97-AF65-F5344CB8AC3E}">
        <p14:creationId xmlns:p14="http://schemas.microsoft.com/office/powerpoint/2010/main" val="194018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Mention the challenges of transitioning from war to peace. </a:t>
            </a:r>
          </a:p>
          <a:p>
            <a:endParaRPr lang="en-GB" sz="1000" dirty="0">
              <a:latin typeface="+mn-lt"/>
            </a:endParaRPr>
          </a:p>
          <a:p>
            <a:pPr algn="l"/>
            <a:r>
              <a:rPr lang="en-GB" sz="1000" b="0" i="0" dirty="0">
                <a:solidFill>
                  <a:srgbClr val="393939"/>
                </a:solidFill>
                <a:effectLst/>
                <a:latin typeface="+mn-lt"/>
              </a:rPr>
              <a:t>Image: LONDON - JUNE 30: On 30 June 1944, Aldwych WC2 suffered one of the deadliest V1 flying bomb attacks of the war. A fortnight after the first V1 strikes on London, the menacing drone of yet another ‘Doodlebug’ was heard over the capital. Aldwych was crowded with workers returning from their lunch hour or queuing at the local Post Office. At 2.07pm the V1 glided silently in over the Thames, diving down to explode on the road between the Air Ministry and the north-east wing of Bush House, home to the BBC External Services. Although the steel-framed Air Ministry absorbed much of the explosion, leaving the buildings astride the roadway largely intact, the blast wave scythed down the street. 46 people were killed and at least 200 others suffered serious injuries. Many of these were inflicted by flying glass fragments from hundreds of shattered windows. Five members of the Women's Auxiliary Air Force (WAAF) died on the upper floors of the Air Ministry. Nearby, Australia House suffered serious damage, and the foyer of the Aldwych Theatre was destroyed. </a:t>
            </a:r>
          </a:p>
          <a:p>
            <a:endParaRPr lang="en-GB" sz="1000" dirty="0">
              <a:latin typeface="+mn-lt"/>
            </a:endParaRPr>
          </a:p>
          <a:p>
            <a:endParaRPr lang="en-US" sz="1000" dirty="0">
              <a:latin typeface="+mn-lt"/>
            </a:endParaRPr>
          </a:p>
        </p:txBody>
      </p:sp>
      <p:sp>
        <p:nvSpPr>
          <p:cNvPr id="4" name="Slide Number Placeholder 3"/>
          <p:cNvSpPr>
            <a:spLocks noGrp="1"/>
          </p:cNvSpPr>
          <p:nvPr>
            <p:ph type="sldNum" sz="quarter" idx="5"/>
          </p:nvPr>
        </p:nvSpPr>
        <p:spPr/>
        <p:txBody>
          <a:bodyPr/>
          <a:lstStyle/>
          <a:p>
            <a:fld id="{C6D97F25-EC26-AF4D-8DEE-990FD2A8F690}" type="slidenum">
              <a:rPr lang="en-US" smtClean="0"/>
              <a:t>6</a:t>
            </a:fld>
            <a:endParaRPr lang="en-US"/>
          </a:p>
        </p:txBody>
      </p:sp>
    </p:spTree>
    <p:extLst>
      <p:ext uri="{BB962C8B-B14F-4D97-AF65-F5344CB8AC3E}">
        <p14:creationId xmlns:p14="http://schemas.microsoft.com/office/powerpoint/2010/main" val="2574113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Briefly describe the various celebrations that took place around the world.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If possible, share additional personal anecdotes or stories related to VE Day celebrations.</a:t>
            </a:r>
          </a:p>
          <a:p>
            <a:endParaRPr lang="en-GB" sz="1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mn-lt"/>
              </a:rPr>
              <a:t>Left Image</a:t>
            </a:r>
            <a:r>
              <a:rPr lang="en-GB" sz="1000" b="0" dirty="0">
                <a:latin typeface="+mn-lt"/>
              </a:rPr>
              <a:t>: </a:t>
            </a:r>
            <a:r>
              <a:rPr lang="en-GB" sz="1000" b="0" i="0" dirty="0">
                <a:effectLst/>
                <a:latin typeface="+mn-lt"/>
              </a:rPr>
              <a:t>Children's party celebrating VE Day in South London.</a:t>
            </a:r>
          </a:p>
          <a:p>
            <a:pPr algn="l"/>
            <a:endParaRPr lang="en-GB" sz="1000" dirty="0">
              <a:latin typeface="+mn-lt"/>
            </a:endParaRPr>
          </a:p>
          <a:p>
            <a:pPr algn="l"/>
            <a:r>
              <a:rPr lang="en-GB" sz="1000" dirty="0">
                <a:latin typeface="+mn-lt"/>
              </a:rPr>
              <a:t>Right Image: </a:t>
            </a:r>
            <a:r>
              <a:rPr lang="en-GB" sz="1000" b="0" i="0" dirty="0">
                <a:solidFill>
                  <a:srgbClr val="333333"/>
                </a:solidFill>
                <a:effectLst/>
                <a:latin typeface="+mn-lt"/>
              </a:rPr>
              <a:t>VE Day celebrations at Nairobi, Kenya. The band of the King's African Rifles lead a parade through the crowded streets of the Kenyan capital. The regiment was greatly expanded during World War Two and at one stage consisted of 44 battalions and several independent garrison companies.</a:t>
            </a:r>
          </a:p>
          <a:p>
            <a:endParaRPr lang="en-GB" sz="1000" dirty="0">
              <a:latin typeface="+mn-lt"/>
            </a:endParaRPr>
          </a:p>
          <a:p>
            <a:endParaRPr lang="en-US" sz="1000" dirty="0">
              <a:latin typeface="+mn-lt"/>
            </a:endParaRPr>
          </a:p>
        </p:txBody>
      </p:sp>
      <p:sp>
        <p:nvSpPr>
          <p:cNvPr id="4" name="Slide Number Placeholder 3"/>
          <p:cNvSpPr>
            <a:spLocks noGrp="1"/>
          </p:cNvSpPr>
          <p:nvPr>
            <p:ph type="sldNum" sz="quarter" idx="5"/>
          </p:nvPr>
        </p:nvSpPr>
        <p:spPr/>
        <p:txBody>
          <a:bodyPr/>
          <a:lstStyle/>
          <a:p>
            <a:fld id="{C6D97F25-EC26-AF4D-8DEE-990FD2A8F690}" type="slidenum">
              <a:rPr lang="en-US" smtClean="0"/>
              <a:t>7</a:t>
            </a:fld>
            <a:endParaRPr lang="en-US"/>
          </a:p>
        </p:txBody>
      </p:sp>
    </p:spTree>
    <p:extLst>
      <p:ext uri="{BB962C8B-B14F-4D97-AF65-F5344CB8AC3E}">
        <p14:creationId xmlns:p14="http://schemas.microsoft.com/office/powerpoint/2010/main" val="209489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t>Dorothea Barron</a:t>
            </a:r>
          </a:p>
          <a:p>
            <a:endParaRPr lang="en-US" sz="1000" dirty="0"/>
          </a:p>
        </p:txBody>
      </p:sp>
      <p:sp>
        <p:nvSpPr>
          <p:cNvPr id="4" name="Slide Number Placeholder 3"/>
          <p:cNvSpPr>
            <a:spLocks noGrp="1"/>
          </p:cNvSpPr>
          <p:nvPr>
            <p:ph type="sldNum" sz="quarter" idx="5"/>
          </p:nvPr>
        </p:nvSpPr>
        <p:spPr/>
        <p:txBody>
          <a:bodyPr/>
          <a:lstStyle/>
          <a:p>
            <a:fld id="{C6D97F25-EC26-AF4D-8DEE-990FD2A8F690}" type="slidenum">
              <a:rPr lang="en-US" smtClean="0"/>
              <a:t>8</a:t>
            </a:fld>
            <a:endParaRPr lang="en-US"/>
          </a:p>
        </p:txBody>
      </p:sp>
    </p:spTree>
    <p:extLst>
      <p:ext uri="{BB962C8B-B14F-4D97-AF65-F5344CB8AC3E}">
        <p14:creationId xmlns:p14="http://schemas.microsoft.com/office/powerpoint/2010/main" val="1204753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Share details about Dorothea Barron's inspiration for joining the Navy and her role as a Visual Signaller.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Mention her training and postings in Scotland and the Isle of Wight.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Highlight her vital role in identifying vessels.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Recount her memories of VE Day and VJ Day. </a:t>
            </a:r>
          </a:p>
          <a:p>
            <a:pPr marL="342900" lvl="0" indent="-342900">
              <a:lnSpc>
                <a:spcPct val="115000"/>
              </a:lnSpc>
              <a:spcAft>
                <a:spcPts val="800"/>
              </a:spcAft>
              <a:buSzPts val="1000"/>
              <a:buFont typeface="Symbol" panose="05050102010706020507" pitchFamily="18" charset="2"/>
              <a:buChar char=""/>
              <a:tabLst>
                <a:tab pos="457200" algn="l"/>
              </a:tabLst>
            </a:pPr>
            <a:r>
              <a:rPr lang="en-GB" sz="1000" kern="100" dirty="0">
                <a:effectLst/>
                <a:latin typeface="+mn-lt"/>
                <a:ea typeface="Aptos" panose="020B0004020202020204" pitchFamily="34" charset="0"/>
                <a:cs typeface="Times New Roman" panose="02020603050405020304" pitchFamily="18" charset="0"/>
              </a:rPr>
              <a:t>Briefly describe her post-war life and family. </a:t>
            </a:r>
          </a:p>
          <a:p>
            <a:endParaRPr lang="en-GB" sz="1000" dirty="0">
              <a:latin typeface="+mn-lt"/>
            </a:endParaRPr>
          </a:p>
          <a:p>
            <a:endParaRPr lang="en-US" sz="1000" dirty="0">
              <a:latin typeface="+mn-lt"/>
            </a:endParaRPr>
          </a:p>
        </p:txBody>
      </p:sp>
      <p:sp>
        <p:nvSpPr>
          <p:cNvPr id="4" name="Slide Number Placeholder 3"/>
          <p:cNvSpPr>
            <a:spLocks noGrp="1"/>
          </p:cNvSpPr>
          <p:nvPr>
            <p:ph type="sldNum" sz="quarter" idx="5"/>
          </p:nvPr>
        </p:nvSpPr>
        <p:spPr/>
        <p:txBody>
          <a:bodyPr/>
          <a:lstStyle/>
          <a:p>
            <a:fld id="{C6D97F25-EC26-AF4D-8DEE-990FD2A8F690}" type="slidenum">
              <a:rPr lang="en-US" smtClean="0"/>
              <a:t>9</a:t>
            </a:fld>
            <a:endParaRPr lang="en-US"/>
          </a:p>
        </p:txBody>
      </p:sp>
    </p:spTree>
    <p:extLst>
      <p:ext uri="{BB962C8B-B14F-4D97-AF65-F5344CB8AC3E}">
        <p14:creationId xmlns:p14="http://schemas.microsoft.com/office/powerpoint/2010/main" val="2401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3F464-FD7B-DAAF-A438-9353F3DA592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DFFED76-B543-7D27-0C9F-9BEED1247E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C5BD665-B004-B53E-0151-7B6B4156D08C}"/>
              </a:ext>
            </a:extLst>
          </p:cNvPr>
          <p:cNvSpPr>
            <a:spLocks noGrp="1"/>
          </p:cNvSpPr>
          <p:nvPr>
            <p:ph type="dt" sz="half" idx="10"/>
          </p:nvPr>
        </p:nvSpPr>
        <p:spPr/>
        <p:txBody>
          <a:bodyPr/>
          <a:lstStyle/>
          <a:p>
            <a:fld id="{16037B1F-0D56-894C-8D70-02FF572B3AC5}" type="datetimeFigureOut">
              <a:rPr lang="en-US" smtClean="0"/>
              <a:t>3/14/2025</a:t>
            </a:fld>
            <a:endParaRPr lang="en-US"/>
          </a:p>
        </p:txBody>
      </p:sp>
      <p:sp>
        <p:nvSpPr>
          <p:cNvPr id="5" name="Footer Placeholder 4">
            <a:extLst>
              <a:ext uri="{FF2B5EF4-FFF2-40B4-BE49-F238E27FC236}">
                <a16:creationId xmlns:a16="http://schemas.microsoft.com/office/drawing/2014/main" id="{DD3037E7-38F4-D800-FEB1-5B336ABDE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37FAD2-2035-458D-026B-A3B0CEAB694A}"/>
              </a:ext>
            </a:extLst>
          </p:cNvPr>
          <p:cNvSpPr>
            <a:spLocks noGrp="1"/>
          </p:cNvSpPr>
          <p:nvPr>
            <p:ph type="sldNum" sz="quarter" idx="12"/>
          </p:nvPr>
        </p:nvSpPr>
        <p:spPr/>
        <p:txBody>
          <a:bodyPr/>
          <a:lstStyle/>
          <a:p>
            <a:fld id="{0B91B6B8-F71E-B84C-A99A-26BDED80314F}" type="slidenum">
              <a:rPr lang="en-US" smtClean="0"/>
              <a:t>‹#›</a:t>
            </a:fld>
            <a:endParaRPr lang="en-US"/>
          </a:p>
        </p:txBody>
      </p:sp>
    </p:spTree>
    <p:extLst>
      <p:ext uri="{BB962C8B-B14F-4D97-AF65-F5344CB8AC3E}">
        <p14:creationId xmlns:p14="http://schemas.microsoft.com/office/powerpoint/2010/main" val="3935162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D5CCB-E080-1A13-91F8-D245D9DE3EC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61030F4-0F3A-7E71-C275-2DF0F2D38A1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AF3357B-3ECE-565D-D15B-4D8394C0794A}"/>
              </a:ext>
            </a:extLst>
          </p:cNvPr>
          <p:cNvSpPr>
            <a:spLocks noGrp="1"/>
          </p:cNvSpPr>
          <p:nvPr>
            <p:ph type="dt" sz="half" idx="10"/>
          </p:nvPr>
        </p:nvSpPr>
        <p:spPr/>
        <p:txBody>
          <a:bodyPr/>
          <a:lstStyle/>
          <a:p>
            <a:fld id="{16037B1F-0D56-894C-8D70-02FF572B3AC5}" type="datetimeFigureOut">
              <a:rPr lang="en-US" smtClean="0"/>
              <a:t>3/14/2025</a:t>
            </a:fld>
            <a:endParaRPr lang="en-US"/>
          </a:p>
        </p:txBody>
      </p:sp>
      <p:sp>
        <p:nvSpPr>
          <p:cNvPr id="5" name="Footer Placeholder 4">
            <a:extLst>
              <a:ext uri="{FF2B5EF4-FFF2-40B4-BE49-F238E27FC236}">
                <a16:creationId xmlns:a16="http://schemas.microsoft.com/office/drawing/2014/main" id="{9BF3BCE4-F540-2EE0-8EFF-C07B6F7D7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5590D-C25E-4D5C-2174-410F2A02F501}"/>
              </a:ext>
            </a:extLst>
          </p:cNvPr>
          <p:cNvSpPr>
            <a:spLocks noGrp="1"/>
          </p:cNvSpPr>
          <p:nvPr>
            <p:ph type="sldNum" sz="quarter" idx="12"/>
          </p:nvPr>
        </p:nvSpPr>
        <p:spPr/>
        <p:txBody>
          <a:bodyPr/>
          <a:lstStyle/>
          <a:p>
            <a:fld id="{0B91B6B8-F71E-B84C-A99A-26BDED80314F}" type="slidenum">
              <a:rPr lang="en-US" smtClean="0"/>
              <a:t>‹#›</a:t>
            </a:fld>
            <a:endParaRPr lang="en-US"/>
          </a:p>
        </p:txBody>
      </p:sp>
    </p:spTree>
    <p:extLst>
      <p:ext uri="{BB962C8B-B14F-4D97-AF65-F5344CB8AC3E}">
        <p14:creationId xmlns:p14="http://schemas.microsoft.com/office/powerpoint/2010/main" val="2166823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EDC552-D26B-0A16-9CE2-48B3054644A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22D27B4-6007-E0C8-0798-9811722E6EE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45C8057-B02E-092B-EE0C-6623939D1452}"/>
              </a:ext>
            </a:extLst>
          </p:cNvPr>
          <p:cNvSpPr>
            <a:spLocks noGrp="1"/>
          </p:cNvSpPr>
          <p:nvPr>
            <p:ph type="dt" sz="half" idx="10"/>
          </p:nvPr>
        </p:nvSpPr>
        <p:spPr/>
        <p:txBody>
          <a:bodyPr/>
          <a:lstStyle/>
          <a:p>
            <a:fld id="{16037B1F-0D56-894C-8D70-02FF572B3AC5}" type="datetimeFigureOut">
              <a:rPr lang="en-US" smtClean="0"/>
              <a:t>3/14/2025</a:t>
            </a:fld>
            <a:endParaRPr lang="en-US"/>
          </a:p>
        </p:txBody>
      </p:sp>
      <p:sp>
        <p:nvSpPr>
          <p:cNvPr id="5" name="Footer Placeholder 4">
            <a:extLst>
              <a:ext uri="{FF2B5EF4-FFF2-40B4-BE49-F238E27FC236}">
                <a16:creationId xmlns:a16="http://schemas.microsoft.com/office/drawing/2014/main" id="{63CA4656-19B3-B3F5-F3A2-69CDEFF803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E855F6-F6AD-B386-F556-EDE7C3AFBB2A}"/>
              </a:ext>
            </a:extLst>
          </p:cNvPr>
          <p:cNvSpPr>
            <a:spLocks noGrp="1"/>
          </p:cNvSpPr>
          <p:nvPr>
            <p:ph type="sldNum" sz="quarter" idx="12"/>
          </p:nvPr>
        </p:nvSpPr>
        <p:spPr/>
        <p:txBody>
          <a:bodyPr/>
          <a:lstStyle/>
          <a:p>
            <a:fld id="{0B91B6B8-F71E-B84C-A99A-26BDED80314F}" type="slidenum">
              <a:rPr lang="en-US" smtClean="0"/>
              <a:t>‹#›</a:t>
            </a:fld>
            <a:endParaRPr lang="en-US"/>
          </a:p>
        </p:txBody>
      </p:sp>
    </p:spTree>
    <p:extLst>
      <p:ext uri="{BB962C8B-B14F-4D97-AF65-F5344CB8AC3E}">
        <p14:creationId xmlns:p14="http://schemas.microsoft.com/office/powerpoint/2010/main" val="771437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9A715-39DB-BEB8-A0D5-40F7C410AF4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66766C2-7C82-B039-4E0B-CE8A99AC2E8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7C89FBC-D4E2-3C8C-0963-E743C138D7BA}"/>
              </a:ext>
            </a:extLst>
          </p:cNvPr>
          <p:cNvSpPr>
            <a:spLocks noGrp="1"/>
          </p:cNvSpPr>
          <p:nvPr>
            <p:ph type="dt" sz="half" idx="10"/>
          </p:nvPr>
        </p:nvSpPr>
        <p:spPr/>
        <p:txBody>
          <a:bodyPr/>
          <a:lstStyle/>
          <a:p>
            <a:fld id="{16037B1F-0D56-894C-8D70-02FF572B3AC5}" type="datetimeFigureOut">
              <a:rPr lang="en-US" smtClean="0"/>
              <a:t>3/14/2025</a:t>
            </a:fld>
            <a:endParaRPr lang="en-US"/>
          </a:p>
        </p:txBody>
      </p:sp>
      <p:sp>
        <p:nvSpPr>
          <p:cNvPr id="5" name="Footer Placeholder 4">
            <a:extLst>
              <a:ext uri="{FF2B5EF4-FFF2-40B4-BE49-F238E27FC236}">
                <a16:creationId xmlns:a16="http://schemas.microsoft.com/office/drawing/2014/main" id="{9FA80C40-0F3F-62D5-7B0B-F2B21A7BC8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29A7D8-1DC8-A099-0CA0-B02EE8B7F5F2}"/>
              </a:ext>
            </a:extLst>
          </p:cNvPr>
          <p:cNvSpPr>
            <a:spLocks noGrp="1"/>
          </p:cNvSpPr>
          <p:nvPr>
            <p:ph type="sldNum" sz="quarter" idx="12"/>
          </p:nvPr>
        </p:nvSpPr>
        <p:spPr/>
        <p:txBody>
          <a:bodyPr/>
          <a:lstStyle/>
          <a:p>
            <a:fld id="{0B91B6B8-F71E-B84C-A99A-26BDED80314F}" type="slidenum">
              <a:rPr lang="en-US" smtClean="0"/>
              <a:t>‹#›</a:t>
            </a:fld>
            <a:endParaRPr lang="en-US"/>
          </a:p>
        </p:txBody>
      </p:sp>
    </p:spTree>
    <p:extLst>
      <p:ext uri="{BB962C8B-B14F-4D97-AF65-F5344CB8AC3E}">
        <p14:creationId xmlns:p14="http://schemas.microsoft.com/office/powerpoint/2010/main" val="42663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A0972-E2FD-36F5-4AD5-8004B1C4CF0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DA9D513-60DA-40F5-060F-4144855C30A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115927F-9772-4F57-141D-46EE0E21CE47}"/>
              </a:ext>
            </a:extLst>
          </p:cNvPr>
          <p:cNvSpPr>
            <a:spLocks noGrp="1"/>
          </p:cNvSpPr>
          <p:nvPr>
            <p:ph type="dt" sz="half" idx="10"/>
          </p:nvPr>
        </p:nvSpPr>
        <p:spPr/>
        <p:txBody>
          <a:bodyPr/>
          <a:lstStyle/>
          <a:p>
            <a:fld id="{16037B1F-0D56-894C-8D70-02FF572B3AC5}" type="datetimeFigureOut">
              <a:rPr lang="en-US" smtClean="0"/>
              <a:t>3/14/2025</a:t>
            </a:fld>
            <a:endParaRPr lang="en-US"/>
          </a:p>
        </p:txBody>
      </p:sp>
      <p:sp>
        <p:nvSpPr>
          <p:cNvPr id="5" name="Footer Placeholder 4">
            <a:extLst>
              <a:ext uri="{FF2B5EF4-FFF2-40B4-BE49-F238E27FC236}">
                <a16:creationId xmlns:a16="http://schemas.microsoft.com/office/drawing/2014/main" id="{29B4EA86-2B04-83D4-E03C-EEB9BE0EA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96F857-859C-03E0-3C11-F8E6FFCD52BD}"/>
              </a:ext>
            </a:extLst>
          </p:cNvPr>
          <p:cNvSpPr>
            <a:spLocks noGrp="1"/>
          </p:cNvSpPr>
          <p:nvPr>
            <p:ph type="sldNum" sz="quarter" idx="12"/>
          </p:nvPr>
        </p:nvSpPr>
        <p:spPr/>
        <p:txBody>
          <a:bodyPr/>
          <a:lstStyle/>
          <a:p>
            <a:fld id="{0B91B6B8-F71E-B84C-A99A-26BDED80314F}" type="slidenum">
              <a:rPr lang="en-US" smtClean="0"/>
              <a:t>‹#›</a:t>
            </a:fld>
            <a:endParaRPr lang="en-US"/>
          </a:p>
        </p:txBody>
      </p:sp>
    </p:spTree>
    <p:extLst>
      <p:ext uri="{BB962C8B-B14F-4D97-AF65-F5344CB8AC3E}">
        <p14:creationId xmlns:p14="http://schemas.microsoft.com/office/powerpoint/2010/main" val="1775353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2242C-110C-AA18-A5B8-55BFCC962AA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6F4C7FF-F45B-39B6-1C1A-1E42042A071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43A3235-1A7B-13FA-24BB-F84DB5675F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074F1A-9D6A-257C-B7F9-9C3C20DFF672}"/>
              </a:ext>
            </a:extLst>
          </p:cNvPr>
          <p:cNvSpPr>
            <a:spLocks noGrp="1"/>
          </p:cNvSpPr>
          <p:nvPr>
            <p:ph type="dt" sz="half" idx="10"/>
          </p:nvPr>
        </p:nvSpPr>
        <p:spPr/>
        <p:txBody>
          <a:bodyPr/>
          <a:lstStyle/>
          <a:p>
            <a:fld id="{16037B1F-0D56-894C-8D70-02FF572B3AC5}" type="datetimeFigureOut">
              <a:rPr lang="en-US" smtClean="0"/>
              <a:t>3/14/2025</a:t>
            </a:fld>
            <a:endParaRPr lang="en-US"/>
          </a:p>
        </p:txBody>
      </p:sp>
      <p:sp>
        <p:nvSpPr>
          <p:cNvPr id="6" name="Footer Placeholder 5">
            <a:extLst>
              <a:ext uri="{FF2B5EF4-FFF2-40B4-BE49-F238E27FC236}">
                <a16:creationId xmlns:a16="http://schemas.microsoft.com/office/drawing/2014/main" id="{B34A4364-8F74-A6AC-A3EB-FF8C2A7FF0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4E766F-22F3-C5ED-694E-6F494988FB1C}"/>
              </a:ext>
            </a:extLst>
          </p:cNvPr>
          <p:cNvSpPr>
            <a:spLocks noGrp="1"/>
          </p:cNvSpPr>
          <p:nvPr>
            <p:ph type="sldNum" sz="quarter" idx="12"/>
          </p:nvPr>
        </p:nvSpPr>
        <p:spPr/>
        <p:txBody>
          <a:bodyPr/>
          <a:lstStyle/>
          <a:p>
            <a:fld id="{0B91B6B8-F71E-B84C-A99A-26BDED80314F}" type="slidenum">
              <a:rPr lang="en-US" smtClean="0"/>
              <a:t>‹#›</a:t>
            </a:fld>
            <a:endParaRPr lang="en-US"/>
          </a:p>
        </p:txBody>
      </p:sp>
    </p:spTree>
    <p:extLst>
      <p:ext uri="{BB962C8B-B14F-4D97-AF65-F5344CB8AC3E}">
        <p14:creationId xmlns:p14="http://schemas.microsoft.com/office/powerpoint/2010/main" val="1493607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6C0A-72D8-70B8-F104-81E290D76F4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2E00948-51D0-5237-A45C-0DD34A967A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8F76AED-4B64-7DAD-A30C-40369C8BDE3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65F263B-30CB-8C6C-8D17-10C94ECA19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52209A8-E9D1-AE71-EC30-C41384CEA6D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6F6D6C1-C288-1182-18F2-3791B94A313D}"/>
              </a:ext>
            </a:extLst>
          </p:cNvPr>
          <p:cNvSpPr>
            <a:spLocks noGrp="1"/>
          </p:cNvSpPr>
          <p:nvPr>
            <p:ph type="dt" sz="half" idx="10"/>
          </p:nvPr>
        </p:nvSpPr>
        <p:spPr/>
        <p:txBody>
          <a:bodyPr/>
          <a:lstStyle/>
          <a:p>
            <a:fld id="{16037B1F-0D56-894C-8D70-02FF572B3AC5}" type="datetimeFigureOut">
              <a:rPr lang="en-US" smtClean="0"/>
              <a:t>3/14/2025</a:t>
            </a:fld>
            <a:endParaRPr lang="en-US"/>
          </a:p>
        </p:txBody>
      </p:sp>
      <p:sp>
        <p:nvSpPr>
          <p:cNvPr id="8" name="Footer Placeholder 7">
            <a:extLst>
              <a:ext uri="{FF2B5EF4-FFF2-40B4-BE49-F238E27FC236}">
                <a16:creationId xmlns:a16="http://schemas.microsoft.com/office/drawing/2014/main" id="{6A577FE5-13F2-3998-47F6-1E8C65CDF8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98AD6F-FDF3-E66D-0DB0-C6B8816316D6}"/>
              </a:ext>
            </a:extLst>
          </p:cNvPr>
          <p:cNvSpPr>
            <a:spLocks noGrp="1"/>
          </p:cNvSpPr>
          <p:nvPr>
            <p:ph type="sldNum" sz="quarter" idx="12"/>
          </p:nvPr>
        </p:nvSpPr>
        <p:spPr/>
        <p:txBody>
          <a:bodyPr/>
          <a:lstStyle/>
          <a:p>
            <a:fld id="{0B91B6B8-F71E-B84C-A99A-26BDED80314F}" type="slidenum">
              <a:rPr lang="en-US" smtClean="0"/>
              <a:t>‹#›</a:t>
            </a:fld>
            <a:endParaRPr lang="en-US"/>
          </a:p>
        </p:txBody>
      </p:sp>
    </p:spTree>
    <p:extLst>
      <p:ext uri="{BB962C8B-B14F-4D97-AF65-F5344CB8AC3E}">
        <p14:creationId xmlns:p14="http://schemas.microsoft.com/office/powerpoint/2010/main" val="2091701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6A5E1-75B9-E621-F037-520B7DC5991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33A1CB0-2E47-1190-98B9-DC34D74911FC}"/>
              </a:ext>
            </a:extLst>
          </p:cNvPr>
          <p:cNvSpPr>
            <a:spLocks noGrp="1"/>
          </p:cNvSpPr>
          <p:nvPr>
            <p:ph type="dt" sz="half" idx="10"/>
          </p:nvPr>
        </p:nvSpPr>
        <p:spPr/>
        <p:txBody>
          <a:bodyPr/>
          <a:lstStyle/>
          <a:p>
            <a:fld id="{16037B1F-0D56-894C-8D70-02FF572B3AC5}" type="datetimeFigureOut">
              <a:rPr lang="en-US" smtClean="0"/>
              <a:t>3/14/2025</a:t>
            </a:fld>
            <a:endParaRPr lang="en-US"/>
          </a:p>
        </p:txBody>
      </p:sp>
      <p:sp>
        <p:nvSpPr>
          <p:cNvPr id="4" name="Footer Placeholder 3">
            <a:extLst>
              <a:ext uri="{FF2B5EF4-FFF2-40B4-BE49-F238E27FC236}">
                <a16:creationId xmlns:a16="http://schemas.microsoft.com/office/drawing/2014/main" id="{45951C5C-FCD2-9376-7CC3-9F9AFC11CB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DF8AA1-FBE9-CFC1-A9E6-97D8FA495B19}"/>
              </a:ext>
            </a:extLst>
          </p:cNvPr>
          <p:cNvSpPr>
            <a:spLocks noGrp="1"/>
          </p:cNvSpPr>
          <p:nvPr>
            <p:ph type="sldNum" sz="quarter" idx="12"/>
          </p:nvPr>
        </p:nvSpPr>
        <p:spPr/>
        <p:txBody>
          <a:bodyPr/>
          <a:lstStyle/>
          <a:p>
            <a:fld id="{0B91B6B8-F71E-B84C-A99A-26BDED80314F}" type="slidenum">
              <a:rPr lang="en-US" smtClean="0"/>
              <a:t>‹#›</a:t>
            </a:fld>
            <a:endParaRPr lang="en-US"/>
          </a:p>
        </p:txBody>
      </p:sp>
    </p:spTree>
    <p:extLst>
      <p:ext uri="{BB962C8B-B14F-4D97-AF65-F5344CB8AC3E}">
        <p14:creationId xmlns:p14="http://schemas.microsoft.com/office/powerpoint/2010/main" val="2148155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ED0667-FDCC-A487-D187-B029EC042B09}"/>
              </a:ext>
            </a:extLst>
          </p:cNvPr>
          <p:cNvSpPr>
            <a:spLocks noGrp="1"/>
          </p:cNvSpPr>
          <p:nvPr>
            <p:ph type="dt" sz="half" idx="10"/>
          </p:nvPr>
        </p:nvSpPr>
        <p:spPr/>
        <p:txBody>
          <a:bodyPr/>
          <a:lstStyle/>
          <a:p>
            <a:fld id="{16037B1F-0D56-894C-8D70-02FF572B3AC5}" type="datetimeFigureOut">
              <a:rPr lang="en-US" smtClean="0"/>
              <a:t>3/14/2025</a:t>
            </a:fld>
            <a:endParaRPr lang="en-US"/>
          </a:p>
        </p:txBody>
      </p:sp>
      <p:sp>
        <p:nvSpPr>
          <p:cNvPr id="3" name="Footer Placeholder 2">
            <a:extLst>
              <a:ext uri="{FF2B5EF4-FFF2-40B4-BE49-F238E27FC236}">
                <a16:creationId xmlns:a16="http://schemas.microsoft.com/office/drawing/2014/main" id="{25FC4997-EBA0-5EC1-E57C-08E4EFF66A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96B26E-D9CF-0802-36AB-A8B97B536C6A}"/>
              </a:ext>
            </a:extLst>
          </p:cNvPr>
          <p:cNvSpPr>
            <a:spLocks noGrp="1"/>
          </p:cNvSpPr>
          <p:nvPr>
            <p:ph type="sldNum" sz="quarter" idx="12"/>
          </p:nvPr>
        </p:nvSpPr>
        <p:spPr/>
        <p:txBody>
          <a:bodyPr/>
          <a:lstStyle/>
          <a:p>
            <a:fld id="{0B91B6B8-F71E-B84C-A99A-26BDED80314F}" type="slidenum">
              <a:rPr lang="en-US" smtClean="0"/>
              <a:t>‹#›</a:t>
            </a:fld>
            <a:endParaRPr lang="en-US"/>
          </a:p>
        </p:txBody>
      </p:sp>
    </p:spTree>
    <p:extLst>
      <p:ext uri="{BB962C8B-B14F-4D97-AF65-F5344CB8AC3E}">
        <p14:creationId xmlns:p14="http://schemas.microsoft.com/office/powerpoint/2010/main" val="510047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51065-5708-1339-BEC3-5C1A05224F2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5229A45-C62A-7621-E65A-4C3341BBD4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EE72829-9C72-0617-885C-575850F052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C6BD6B-7FBF-0DCB-C2A6-82CD25CE26CB}"/>
              </a:ext>
            </a:extLst>
          </p:cNvPr>
          <p:cNvSpPr>
            <a:spLocks noGrp="1"/>
          </p:cNvSpPr>
          <p:nvPr>
            <p:ph type="dt" sz="half" idx="10"/>
          </p:nvPr>
        </p:nvSpPr>
        <p:spPr/>
        <p:txBody>
          <a:bodyPr/>
          <a:lstStyle/>
          <a:p>
            <a:fld id="{16037B1F-0D56-894C-8D70-02FF572B3AC5}" type="datetimeFigureOut">
              <a:rPr lang="en-US" smtClean="0"/>
              <a:t>3/14/2025</a:t>
            </a:fld>
            <a:endParaRPr lang="en-US"/>
          </a:p>
        </p:txBody>
      </p:sp>
      <p:sp>
        <p:nvSpPr>
          <p:cNvPr id="6" name="Footer Placeholder 5">
            <a:extLst>
              <a:ext uri="{FF2B5EF4-FFF2-40B4-BE49-F238E27FC236}">
                <a16:creationId xmlns:a16="http://schemas.microsoft.com/office/drawing/2014/main" id="{84253CF2-B3AB-F98A-5566-259306CC89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8734D0-6F2A-C268-AF9A-22DCE83CA70F}"/>
              </a:ext>
            </a:extLst>
          </p:cNvPr>
          <p:cNvSpPr>
            <a:spLocks noGrp="1"/>
          </p:cNvSpPr>
          <p:nvPr>
            <p:ph type="sldNum" sz="quarter" idx="12"/>
          </p:nvPr>
        </p:nvSpPr>
        <p:spPr/>
        <p:txBody>
          <a:bodyPr/>
          <a:lstStyle/>
          <a:p>
            <a:fld id="{0B91B6B8-F71E-B84C-A99A-26BDED80314F}" type="slidenum">
              <a:rPr lang="en-US" smtClean="0"/>
              <a:t>‹#›</a:t>
            </a:fld>
            <a:endParaRPr lang="en-US"/>
          </a:p>
        </p:txBody>
      </p:sp>
    </p:spTree>
    <p:extLst>
      <p:ext uri="{BB962C8B-B14F-4D97-AF65-F5344CB8AC3E}">
        <p14:creationId xmlns:p14="http://schemas.microsoft.com/office/powerpoint/2010/main" val="2472925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B30A-6DFD-93E0-6E2E-639A705ADB1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76833F-074E-7600-9B77-E222E3AE2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5BBEBD-480A-91AB-C0C1-C864787FB4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2005BCB-B437-E63C-861B-17E89C53446D}"/>
              </a:ext>
            </a:extLst>
          </p:cNvPr>
          <p:cNvSpPr>
            <a:spLocks noGrp="1"/>
          </p:cNvSpPr>
          <p:nvPr>
            <p:ph type="dt" sz="half" idx="10"/>
          </p:nvPr>
        </p:nvSpPr>
        <p:spPr/>
        <p:txBody>
          <a:bodyPr/>
          <a:lstStyle/>
          <a:p>
            <a:fld id="{16037B1F-0D56-894C-8D70-02FF572B3AC5}" type="datetimeFigureOut">
              <a:rPr lang="en-US" smtClean="0"/>
              <a:t>3/14/2025</a:t>
            </a:fld>
            <a:endParaRPr lang="en-US"/>
          </a:p>
        </p:txBody>
      </p:sp>
      <p:sp>
        <p:nvSpPr>
          <p:cNvPr id="6" name="Footer Placeholder 5">
            <a:extLst>
              <a:ext uri="{FF2B5EF4-FFF2-40B4-BE49-F238E27FC236}">
                <a16:creationId xmlns:a16="http://schemas.microsoft.com/office/drawing/2014/main" id="{68AB7258-CD12-C192-B275-88553ABFF3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4878DB-0523-12F8-1113-2E47F23ED82B}"/>
              </a:ext>
            </a:extLst>
          </p:cNvPr>
          <p:cNvSpPr>
            <a:spLocks noGrp="1"/>
          </p:cNvSpPr>
          <p:nvPr>
            <p:ph type="sldNum" sz="quarter" idx="12"/>
          </p:nvPr>
        </p:nvSpPr>
        <p:spPr/>
        <p:txBody>
          <a:bodyPr/>
          <a:lstStyle/>
          <a:p>
            <a:fld id="{0B91B6B8-F71E-B84C-A99A-26BDED80314F}" type="slidenum">
              <a:rPr lang="en-US" smtClean="0"/>
              <a:t>‹#›</a:t>
            </a:fld>
            <a:endParaRPr lang="en-US"/>
          </a:p>
        </p:txBody>
      </p:sp>
    </p:spTree>
    <p:extLst>
      <p:ext uri="{BB962C8B-B14F-4D97-AF65-F5344CB8AC3E}">
        <p14:creationId xmlns:p14="http://schemas.microsoft.com/office/powerpoint/2010/main" val="687210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50252F-98B1-C5B3-8BE6-31B60CE187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D6FC960-93D6-D6A1-8921-AA83A0C397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27BFB6D-4358-42ED-65ED-C6BB1D1664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037B1F-0D56-894C-8D70-02FF572B3AC5}" type="datetimeFigureOut">
              <a:rPr lang="en-US" smtClean="0"/>
              <a:t>3/14/2025</a:t>
            </a:fld>
            <a:endParaRPr lang="en-US"/>
          </a:p>
        </p:txBody>
      </p:sp>
      <p:sp>
        <p:nvSpPr>
          <p:cNvPr id="5" name="Footer Placeholder 4">
            <a:extLst>
              <a:ext uri="{FF2B5EF4-FFF2-40B4-BE49-F238E27FC236}">
                <a16:creationId xmlns:a16="http://schemas.microsoft.com/office/drawing/2014/main" id="{7E1D7EAD-F5DD-C332-0587-6B4CDB4B29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839FB3C-5992-EEF9-6499-3C8FDCE7A3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B91B6B8-F71E-B84C-A99A-26BDED80314F}" type="slidenum">
              <a:rPr lang="en-US" smtClean="0"/>
              <a:t>‹#›</a:t>
            </a:fld>
            <a:endParaRPr lang="en-US"/>
          </a:p>
        </p:txBody>
      </p:sp>
    </p:spTree>
    <p:extLst>
      <p:ext uri="{BB962C8B-B14F-4D97-AF65-F5344CB8AC3E}">
        <p14:creationId xmlns:p14="http://schemas.microsoft.com/office/powerpoint/2010/main" val="1725785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ue and red rectangular sign&#10;&#10;AI-generated content may be incorrect.">
            <a:extLst>
              <a:ext uri="{FF2B5EF4-FFF2-40B4-BE49-F238E27FC236}">
                <a16:creationId xmlns:a16="http://schemas.microsoft.com/office/drawing/2014/main" id="{64C60D87-8B62-D25A-F84B-6DACCA4503B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5854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AE4056-7C62-40B0-8EB0-8AF2AB40EE36}"/>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in a blue sweater and hat&#10;&#10;AI-generated content may be incorrect.">
            <a:extLst>
              <a:ext uri="{FF2B5EF4-FFF2-40B4-BE49-F238E27FC236}">
                <a16:creationId xmlns:a16="http://schemas.microsoft.com/office/drawing/2014/main" id="{9418B5D7-3397-B049-21FC-36CE7BE1810C}"/>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43848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6405EB-7CAB-1E04-307A-F7D522A4707B}"/>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n older person wearing a tie and a tie&#10;&#10;AI-generated content may be incorrect.">
            <a:extLst>
              <a:ext uri="{FF2B5EF4-FFF2-40B4-BE49-F238E27FC236}">
                <a16:creationId xmlns:a16="http://schemas.microsoft.com/office/drawing/2014/main" id="{897C6846-AED8-249B-93EC-87F45E0225C8}"/>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11942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91A3F3-4AE1-1172-0D7B-27C52C7F6F71}"/>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ue and white rectangle with white text&#10;&#10;AI-generated content may be incorrect.">
            <a:extLst>
              <a:ext uri="{FF2B5EF4-FFF2-40B4-BE49-F238E27FC236}">
                <a16:creationId xmlns:a16="http://schemas.microsoft.com/office/drawing/2014/main" id="{2932AB2C-987D-29E1-F88D-DB716CFF531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94457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6C19CA-E00C-8346-0F8F-5D11F0DF3812}"/>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men looking at a piece of paper&#10;&#10;AI-generated content may be incorrect.">
            <a:extLst>
              <a:ext uri="{FF2B5EF4-FFF2-40B4-BE49-F238E27FC236}">
                <a16:creationId xmlns:a16="http://schemas.microsoft.com/office/drawing/2014/main" id="{594AC885-9783-F5D8-9827-689EAB559CC1}"/>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97500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589CB8-5459-1320-20B0-AA0AB7AE8B40}"/>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llage of a group of people&#10;&#10;AI-generated content may be incorrect.">
            <a:extLst>
              <a:ext uri="{FF2B5EF4-FFF2-40B4-BE49-F238E27FC236}">
                <a16:creationId xmlns:a16="http://schemas.microsoft.com/office/drawing/2014/main" id="{BD2B25F5-1269-C6E4-032C-FC1EA576093B}"/>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28009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07527CB-3A0F-0E61-5D5E-C761270A8B40}"/>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n old person wearing a suit and tie&#10;&#10;AI-generated content may be incorrect.">
            <a:extLst>
              <a:ext uri="{FF2B5EF4-FFF2-40B4-BE49-F238E27FC236}">
                <a16:creationId xmlns:a16="http://schemas.microsoft.com/office/drawing/2014/main" id="{D520A6A7-D554-D00F-E753-21377E815CE4}"/>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02803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0014BE-08C2-4394-3043-F4766675A1C7}"/>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n older person holding a book&#10;&#10;AI-generated content may be incorrect.">
            <a:extLst>
              <a:ext uri="{FF2B5EF4-FFF2-40B4-BE49-F238E27FC236}">
                <a16:creationId xmlns:a16="http://schemas.microsoft.com/office/drawing/2014/main" id="{D1438B4D-87CB-BDE4-9A5D-04D75486EF5F}"/>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92747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C8D4B7-1F75-B91F-D718-2C7745ABF355}"/>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ue and white rectangle with white text&#10;&#10;AI-generated content may be incorrect.">
            <a:extLst>
              <a:ext uri="{FF2B5EF4-FFF2-40B4-BE49-F238E27FC236}">
                <a16:creationId xmlns:a16="http://schemas.microsoft.com/office/drawing/2014/main" id="{954DAE71-CD83-6790-8B77-400C6CF8609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3331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17E555-C71D-0EE0-058D-B5945469F959}"/>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few nurses in a hospital&#10;&#10;AI-generated content may be incorrect.">
            <a:extLst>
              <a:ext uri="{FF2B5EF4-FFF2-40B4-BE49-F238E27FC236}">
                <a16:creationId xmlns:a16="http://schemas.microsoft.com/office/drawing/2014/main" id="{BF9C9993-6CE5-2569-48B2-B14A57013C7C}"/>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85384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B05CED-AF68-464A-485B-3C2034776057}"/>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statue&#10;&#10;AI-generated content may be incorrect.">
            <a:extLst>
              <a:ext uri="{FF2B5EF4-FFF2-40B4-BE49-F238E27FC236}">
                <a16:creationId xmlns:a16="http://schemas.microsoft.com/office/drawing/2014/main" id="{B097BAEE-4CDE-6C4A-34F6-1A9FC04608F2}"/>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6339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ue and white photo of a crowd of people&#10;&#10;AI-generated content may be incorrect.">
            <a:extLst>
              <a:ext uri="{FF2B5EF4-FFF2-40B4-BE49-F238E27FC236}">
                <a16:creationId xmlns:a16="http://schemas.microsoft.com/office/drawing/2014/main" id="{01854EE9-30A3-1322-E9DC-F29B2F0962A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68354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9A3887-2D8A-C8FF-503B-CB6EC68BB893}"/>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in a uniform and a blue sign&#10;&#10;AI-generated content may be incorrect.">
            <a:extLst>
              <a:ext uri="{FF2B5EF4-FFF2-40B4-BE49-F238E27FC236}">
                <a16:creationId xmlns:a16="http://schemas.microsoft.com/office/drawing/2014/main" id="{5561471C-3BEC-367F-7FF6-ACAB36E2EA37}"/>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1997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628FE9-DDCE-687D-BBC0-68E3F177F603}"/>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computer&#10;&#10;AI-generated content may be incorrect.">
            <a:extLst>
              <a:ext uri="{FF2B5EF4-FFF2-40B4-BE49-F238E27FC236}">
                <a16:creationId xmlns:a16="http://schemas.microsoft.com/office/drawing/2014/main" id="{3C08CBAC-E66E-C99F-B5DA-4EA4B6F84285}"/>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12873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8D94B5-6381-BC48-2BD0-9E170230358B}"/>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ue flag with a white logo&#10;&#10;AI-generated content may be incorrect.">
            <a:extLst>
              <a:ext uri="{FF2B5EF4-FFF2-40B4-BE49-F238E27FC236}">
                <a16:creationId xmlns:a16="http://schemas.microsoft.com/office/drawing/2014/main" id="{219470BC-0031-D177-8CF6-D3011E81C906}"/>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18072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5E7877C-C23F-605A-7CFA-A7247459EC37}"/>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carrying a stretcher&#10;&#10;AI-generated content may be incorrect.">
            <a:extLst>
              <a:ext uri="{FF2B5EF4-FFF2-40B4-BE49-F238E27FC236}">
                <a16:creationId xmlns:a16="http://schemas.microsoft.com/office/drawing/2014/main" id="{01C4850C-B8C9-5B91-7CBD-F2BE1687DBEF}"/>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85878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BE7989-C4B8-8BEB-B5FB-DC6526683B59}"/>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in a wheelchair&#10;&#10;AI-generated content may be incorrect.">
            <a:extLst>
              <a:ext uri="{FF2B5EF4-FFF2-40B4-BE49-F238E27FC236}">
                <a16:creationId xmlns:a16="http://schemas.microsoft.com/office/drawing/2014/main" id="{E4C8B3B9-12B2-7954-4CDB-EF078631FD6C}"/>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83710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535156-6880-65DF-285A-923283E6F3D9}"/>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ed poppy made out of paper&#10;&#10;AI-generated content may be incorrect.">
            <a:extLst>
              <a:ext uri="{FF2B5EF4-FFF2-40B4-BE49-F238E27FC236}">
                <a16:creationId xmlns:a16="http://schemas.microsoft.com/office/drawing/2014/main" id="{522C48CF-0112-0A49-3EC3-85CE967DD363}"/>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28061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24EEFC-2DB1-3929-70BF-62072798AD74}"/>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and person smiling and a blue and white banner&#10;&#10;AI-generated content may be incorrect.">
            <a:extLst>
              <a:ext uri="{FF2B5EF4-FFF2-40B4-BE49-F238E27FC236}">
                <a16:creationId xmlns:a16="http://schemas.microsoft.com/office/drawing/2014/main" id="{784C4177-99AD-8320-A4DD-2F500604B1AB}"/>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00576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0BBF4C-0B37-0DC0-7DA3-351A091A9B16}"/>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ue and red rectangular object with text&#10;&#10;AI-generated content may be incorrect.">
            <a:extLst>
              <a:ext uri="{FF2B5EF4-FFF2-40B4-BE49-F238E27FC236}">
                <a16:creationId xmlns:a16="http://schemas.microsoft.com/office/drawing/2014/main" id="{87EFF226-EA67-9F2D-DA90-1BCABC7BAE4C}"/>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88479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D02A66-B2D4-CDEC-FE9C-81D3F165CFC2}"/>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n old person holding a picture of a person&#10;&#10;AI-generated content may be incorrect.">
            <a:extLst>
              <a:ext uri="{FF2B5EF4-FFF2-40B4-BE49-F238E27FC236}">
                <a16:creationId xmlns:a16="http://schemas.microsoft.com/office/drawing/2014/main" id="{8836ACFD-BD15-674F-9E07-433058C07E0A}"/>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55676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41FAE4-E65D-D289-DE06-4E21D204FFD8}"/>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map of the world with blue arrows&#10;&#10;AI-generated content may be incorrect.">
            <a:extLst>
              <a:ext uri="{FF2B5EF4-FFF2-40B4-BE49-F238E27FC236}">
                <a16:creationId xmlns:a16="http://schemas.microsoft.com/office/drawing/2014/main" id="{0301CCDD-73F3-C7E9-FE93-CDFDFA6F85B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56399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C99ACA-335B-C377-96AB-B471450764B7}"/>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walking in a street&#10;&#10;AI-generated content may be incorrect.">
            <a:extLst>
              <a:ext uri="{FF2B5EF4-FFF2-40B4-BE49-F238E27FC236}">
                <a16:creationId xmlns:a16="http://schemas.microsoft.com/office/drawing/2014/main" id="{D181C4C5-E3E7-9053-BCA1-A1FA86BD475D}"/>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60459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5AB1CAF-4CD3-C4F3-E30A-BD68736E2219}"/>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group of people standing in front of a destroyed building&#10;&#10;AI-generated content may be incorrect.">
            <a:extLst>
              <a:ext uri="{FF2B5EF4-FFF2-40B4-BE49-F238E27FC236}">
                <a16:creationId xmlns:a16="http://schemas.microsoft.com/office/drawing/2014/main" id="{199B39B8-F0D1-ECBC-448A-E774980746CB}"/>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64850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EAD39A-A5CF-797C-D57E-872DB85A2A60}"/>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ollage of a group of people&#10;&#10;AI-generated content may be incorrect.">
            <a:extLst>
              <a:ext uri="{FF2B5EF4-FFF2-40B4-BE49-F238E27FC236}">
                <a16:creationId xmlns:a16="http://schemas.microsoft.com/office/drawing/2014/main" id="{12916949-E84D-F867-208C-C145C0019F36}"/>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95708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C07B44-BB17-59EA-4AA2-262BEF91E3C8}"/>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n old person standing in a doorway&#10;&#10;AI-generated content may be incorrect.">
            <a:extLst>
              <a:ext uri="{FF2B5EF4-FFF2-40B4-BE49-F238E27FC236}">
                <a16:creationId xmlns:a16="http://schemas.microsoft.com/office/drawing/2014/main" id="{F928E2E5-6651-EB18-CACB-EAC59B79B4B7}"/>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85083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71CC39-407D-3DF9-1F52-23F7AA615320}"/>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n older person holding a book&#10;&#10;AI-generated content may be incorrect.">
            <a:extLst>
              <a:ext uri="{FF2B5EF4-FFF2-40B4-BE49-F238E27FC236}">
                <a16:creationId xmlns:a16="http://schemas.microsoft.com/office/drawing/2014/main" id="{46101E50-01C6-13FC-1A1A-6FA5E65AE498}"/>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04449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45443AD1ABB9445B6E68BCFD9AD8E78" ma:contentTypeVersion="18" ma:contentTypeDescription="Create a new document." ma:contentTypeScope="" ma:versionID="afaf5151f9b97e81e3d197963d5f4464">
  <xsd:schema xmlns:xsd="http://www.w3.org/2001/XMLSchema" xmlns:xs="http://www.w3.org/2001/XMLSchema" xmlns:p="http://schemas.microsoft.com/office/2006/metadata/properties" xmlns:ns2="c846fe25-467f-498c-a50b-8dd5886d39de" xmlns:ns3="d8139cf5-1119-42f6-bc16-7804171fd890" targetNamespace="http://schemas.microsoft.com/office/2006/metadata/properties" ma:root="true" ma:fieldsID="74e97e5614a57c039bcab5bf09bf7a22" ns2:_="" ns3:_="">
    <xsd:import namespace="c846fe25-467f-498c-a50b-8dd5886d39de"/>
    <xsd:import namespace="d8139cf5-1119-42f6-bc16-7804171fd89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46fe25-467f-498c-a50b-8dd5886d39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8458d9-2b08-4572-b98f-3c035c1d4d7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139cf5-1119-42f6-bc16-7804171fd89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f5f79a5-b2d9-4c3f-823c-b0abe49fa110}" ma:internalName="TaxCatchAll" ma:showField="CatchAllData" ma:web="d8139cf5-1119-42f6-bc16-7804171fd8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846fe25-467f-498c-a50b-8dd5886d39de">
      <Terms xmlns="http://schemas.microsoft.com/office/infopath/2007/PartnerControls"/>
    </lcf76f155ced4ddcb4097134ff3c332f>
    <TaxCatchAll xmlns="d8139cf5-1119-42f6-bc16-7804171fd890" xsi:nil="true"/>
  </documentManagement>
</p:properties>
</file>

<file path=customXml/itemProps1.xml><?xml version="1.0" encoding="utf-8"?>
<ds:datastoreItem xmlns:ds="http://schemas.openxmlformats.org/officeDocument/2006/customXml" ds:itemID="{CFA29CDE-4C2F-430F-ADF1-A073828410A6}"/>
</file>

<file path=customXml/itemProps2.xml><?xml version="1.0" encoding="utf-8"?>
<ds:datastoreItem xmlns:ds="http://schemas.openxmlformats.org/officeDocument/2006/customXml" ds:itemID="{D37494AC-08DA-4759-AD65-7CFE6EA9D6FC}"/>
</file>

<file path=customXml/itemProps3.xml><?xml version="1.0" encoding="utf-8"?>
<ds:datastoreItem xmlns:ds="http://schemas.openxmlformats.org/officeDocument/2006/customXml" ds:itemID="{D0FC671B-32A2-4340-AA61-B45E6C2BB245}"/>
</file>

<file path=docProps/app.xml><?xml version="1.0" encoding="utf-8"?>
<Properties xmlns="http://schemas.openxmlformats.org/officeDocument/2006/extended-properties" xmlns:vt="http://schemas.openxmlformats.org/officeDocument/2006/docPropsVTypes">
  <TotalTime>1584</TotalTime>
  <Words>1599</Words>
  <Application>Microsoft Office PowerPoint</Application>
  <PresentationFormat>Widescreen</PresentationFormat>
  <Paragraphs>139</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Aptos</vt:lpstr>
      <vt:lpstr>Aptos Display</vt:lpstr>
      <vt:lpstr>Arial</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BRAND JAM</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 and VJ Day 80_x0003_</dc:title>
  <dc:subject>The End of the Second World War</dc:subject>
  <dc:creator>BRAND JAM</dc:creator>
  <cp:keywords/>
  <dc:description/>
  <cp:lastModifiedBy>Philip Parker</cp:lastModifiedBy>
  <cp:revision>6</cp:revision>
  <cp:lastPrinted>2025-03-11T14:17:04Z</cp:lastPrinted>
  <dcterms:created xsi:type="dcterms:W3CDTF">2025-03-11T10:37:01Z</dcterms:created>
  <dcterms:modified xsi:type="dcterms:W3CDTF">2025-03-14T10:13:06Z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0x010100845443AD1ABB9445B6E68BCFD9AD8E78</vt:lpwstr>
  </property>
</Properties>
</file>