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3" r:id="rId5"/>
    <p:sldMasterId id="2147483656" r:id="rId6"/>
    <p:sldMasterId id="2147483663" r:id="rId7"/>
    <p:sldMasterId id="2147483669" r:id="rId8"/>
    <p:sldMasterId id="2147483671" r:id="rId9"/>
  </p:sldMasterIdLst>
  <p:notesMasterIdLst>
    <p:notesMasterId r:id="rId23"/>
  </p:notesMasterIdLst>
  <p:sldIdLst>
    <p:sldId id="257" r:id="rId10"/>
    <p:sldId id="303" r:id="rId11"/>
    <p:sldId id="299" r:id="rId12"/>
    <p:sldId id="297" r:id="rId13"/>
    <p:sldId id="278" r:id="rId14"/>
    <p:sldId id="305" r:id="rId15"/>
    <p:sldId id="281" r:id="rId16"/>
    <p:sldId id="308" r:id="rId17"/>
    <p:sldId id="306" r:id="rId18"/>
    <p:sldId id="307" r:id="rId19"/>
    <p:sldId id="304" r:id="rId20"/>
    <p:sldId id="302"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7A7"/>
    <a:srgbClr val="CAE1F1"/>
    <a:srgbClr val="01A357"/>
    <a:srgbClr val="82549D"/>
    <a:srgbClr val="E523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A35EB-0D7F-41C5-95C4-74A8EFCB207B}" v="933" dt="2021-09-01T13:57:39.219"/>
    <p1510:client id="{52001F70-511F-48AB-8EEA-5DE5ACF7DF59}" v="5" dt="2021-09-02T13:37:58.351"/>
    <p1510:client id="{60E6DC4F-5B67-4A22-8875-CC19F23FD276}" v="1" dt="2021-09-01T07:29:32.154"/>
    <p1510:client id="{EE910CD4-89C3-4F78-B54D-E1C75C32CB6D}" v="5" dt="2021-08-31T20:02:09.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20" autoAdjust="0"/>
  </p:normalViewPr>
  <p:slideViewPr>
    <p:cSldViewPr snapToGrid="0">
      <p:cViewPr varScale="1">
        <p:scale>
          <a:sx n="57" d="100"/>
          <a:sy n="57" d="100"/>
        </p:scale>
        <p:origin x="27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70671-234C-44DD-9E8B-888CD524F9CC}" type="datetimeFigureOut">
              <a:rPr lang="en-GB" smtClean="0"/>
              <a:t>02/09/2021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E6861-741A-4D59-B1BA-B76C445F2799}" type="slidenum">
              <a:rPr lang="en-GB" smtClean="0"/>
              <a:t>‹#›</a:t>
            </a:fld>
            <a:endParaRPr lang="en-GB"/>
          </a:p>
        </p:txBody>
      </p:sp>
    </p:spTree>
    <p:extLst>
      <p:ext uri="{BB962C8B-B14F-4D97-AF65-F5344CB8AC3E}">
        <p14:creationId xmlns:p14="http://schemas.microsoft.com/office/powerpoint/2010/main" val="196503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6E6861-741A-4D59-B1BA-B76C445F2799}" type="slidenum">
              <a:rPr lang="en-GB" smtClean="0"/>
              <a:t>6</a:t>
            </a:fld>
            <a:endParaRPr lang="en-GB"/>
          </a:p>
        </p:txBody>
      </p:sp>
    </p:spTree>
    <p:extLst>
      <p:ext uri="{BB962C8B-B14F-4D97-AF65-F5344CB8AC3E}">
        <p14:creationId xmlns:p14="http://schemas.microsoft.com/office/powerpoint/2010/main" val="298414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_blu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989632" y="1625274"/>
            <a:ext cx="8212736" cy="1276080"/>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Presentation title goes here second line</a:t>
            </a:r>
          </a:p>
        </p:txBody>
      </p:sp>
      <p:sp>
        <p:nvSpPr>
          <p:cNvPr id="6" name="Text Placeholder 2"/>
          <p:cNvSpPr>
            <a:spLocks noGrp="1"/>
          </p:cNvSpPr>
          <p:nvPr>
            <p:ph type="body" sz="quarter" idx="11" hasCustomPrompt="1"/>
          </p:nvPr>
        </p:nvSpPr>
        <p:spPr>
          <a:xfrm>
            <a:off x="1989632" y="778616"/>
            <a:ext cx="8212736" cy="237061"/>
          </a:xfrm>
          <a:prstGeom prst="rect">
            <a:avLst/>
          </a:prstGeom>
        </p:spPr>
        <p:txBody>
          <a:bodyPr/>
          <a:lstStyle>
            <a:lvl1pPr marL="0" indent="0" algn="ctr">
              <a:buNone/>
              <a:defRPr sz="1600" b="0" baseline="0">
                <a:solidFill>
                  <a:schemeClr val="bg1"/>
                </a:solidFill>
                <a:latin typeface="Arial" panose="020B0604020202020204" pitchFamily="34" charset="0"/>
                <a:cs typeface="Arial" panose="020B0604020202020204" pitchFamily="34" charset="0"/>
              </a:defRPr>
            </a:lvl1pPr>
          </a:lstStyle>
          <a:p>
            <a:pPr lvl="0"/>
            <a:r>
              <a:rPr lang="en-GB"/>
              <a:t>00 Month, 2021</a:t>
            </a:r>
          </a:p>
        </p:txBody>
      </p:sp>
      <p:sp>
        <p:nvSpPr>
          <p:cNvPr id="9" name="Text Placeholder 2"/>
          <p:cNvSpPr>
            <a:spLocks noGrp="1"/>
          </p:cNvSpPr>
          <p:nvPr>
            <p:ph type="body" sz="quarter" idx="12" hasCustomPrompt="1"/>
          </p:nvPr>
        </p:nvSpPr>
        <p:spPr>
          <a:xfrm>
            <a:off x="1989632" y="3510951"/>
            <a:ext cx="8212736" cy="181155"/>
          </a:xfrm>
          <a:prstGeom prst="rect">
            <a:avLst/>
          </a:prstGeom>
        </p:spPr>
        <p:txBody>
          <a:bodyPr/>
          <a:lstStyle>
            <a:lvl1pPr marL="0" indent="0" algn="ctr">
              <a:buNone/>
              <a:defRPr sz="1400" b="1" baseline="0">
                <a:solidFill>
                  <a:schemeClr val="bg1"/>
                </a:solidFill>
                <a:latin typeface="Arial" panose="020B0604020202020204" pitchFamily="34" charset="0"/>
                <a:cs typeface="Arial" panose="020B0604020202020204" pitchFamily="34" charset="0"/>
              </a:defRPr>
            </a:lvl1pPr>
          </a:lstStyle>
          <a:p>
            <a:pPr lvl="0"/>
            <a:r>
              <a:rPr lang="en-GB"/>
              <a:t>Name Surname</a:t>
            </a:r>
          </a:p>
        </p:txBody>
      </p:sp>
      <p:sp>
        <p:nvSpPr>
          <p:cNvPr id="10" name="Text Placeholder 2"/>
          <p:cNvSpPr>
            <a:spLocks noGrp="1"/>
          </p:cNvSpPr>
          <p:nvPr>
            <p:ph type="body" sz="quarter" idx="13" hasCustomPrompt="1"/>
          </p:nvPr>
        </p:nvSpPr>
        <p:spPr>
          <a:xfrm>
            <a:off x="1989632" y="3803293"/>
            <a:ext cx="8212736" cy="181155"/>
          </a:xfrm>
          <a:prstGeom prst="rect">
            <a:avLst/>
          </a:prstGeom>
        </p:spPr>
        <p:txBody>
          <a:bodyPr/>
          <a:lstStyle>
            <a:lvl1pPr marL="0" indent="0" algn="ctr">
              <a:buNone/>
              <a:defRPr sz="1400" b="0" baseline="0">
                <a:solidFill>
                  <a:schemeClr val="bg1"/>
                </a:solidFill>
                <a:latin typeface="Arial" panose="020B0604020202020204" pitchFamily="34" charset="0"/>
                <a:cs typeface="Arial" panose="020B0604020202020204" pitchFamily="34" charset="0"/>
              </a:defRPr>
            </a:lvl1pPr>
          </a:lstStyle>
          <a:p>
            <a:pPr lvl="0"/>
            <a:r>
              <a:rPr lang="en-GB"/>
              <a:t>Director of Remembrance and Marketing</a:t>
            </a:r>
          </a:p>
        </p:txBody>
      </p:sp>
    </p:spTree>
    <p:extLst>
      <p:ext uri="{BB962C8B-B14F-4D97-AF65-F5344CB8AC3E}">
        <p14:creationId xmlns:p14="http://schemas.microsoft.com/office/powerpoint/2010/main" val="440620422"/>
      </p:ext>
    </p:extLst>
  </p:cSld>
  <p:clrMapOvr>
    <a:masterClrMapping/>
  </p:clrMapOvr>
  <p:extLst>
    <p:ext uri="{DCECCB84-F9BA-43D5-87BE-67443E8EF086}">
      <p15:sldGuideLst xmlns:p15="http://schemas.microsoft.com/office/powerpoint/2012/main">
        <p15:guide id="1" orient="horz" pos="1502"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379413" y="474663"/>
            <a:ext cx="11422062" cy="5891212"/>
          </a:xfrm>
          <a:prstGeom prst="rect">
            <a:avLst/>
          </a:prstGeom>
        </p:spPr>
        <p:txBody>
          <a:bodyPr/>
          <a:lstStyle>
            <a:lvl1pPr>
              <a:defRPr baseline="0">
                <a:solidFill>
                  <a:schemeClr val="bg1"/>
                </a:solidFill>
                <a:latin typeface="Arial" panose="020B0604020202020204" pitchFamily="34" charset="0"/>
                <a:cs typeface="Arial" panose="020B0604020202020204" pitchFamily="34" charset="0"/>
              </a:defRPr>
            </a:lvl1pPr>
          </a:lstStyle>
          <a:p>
            <a:r>
              <a:rPr lang="en-GB" dirty="0">
                <a:latin typeface="Arial" panose="020B0604020202020204" pitchFamily="34" charset="0"/>
                <a:cs typeface="Arial" panose="020B0604020202020204" pitchFamily="34" charset="0"/>
              </a:rPr>
              <a:t>This slide can be used to show a relevant image or as a divider between topics. Click the icon to insert an image.</a:t>
            </a:r>
            <a:endParaRPr lang="en-GB" dirty="0"/>
          </a:p>
        </p:txBody>
      </p:sp>
      <p:sp>
        <p:nvSpPr>
          <p:cNvPr id="10"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chemeClr val="bg1"/>
                </a:solidFill>
                <a:latin typeface="Arial" panose="020B0604020202020204" pitchFamily="34" charset="0"/>
                <a:cs typeface="Arial" panose="020B0604020202020204" pitchFamily="34" charset="0"/>
              </a:defRPr>
            </a:lvl1pPr>
          </a:lstStyle>
          <a:p>
            <a:pPr lvl="0"/>
            <a:r>
              <a:rPr lang="en-GB"/>
              <a:t>Royal British Legion</a:t>
            </a:r>
          </a:p>
        </p:txBody>
      </p:sp>
      <p:sp>
        <p:nvSpPr>
          <p:cNvPr id="11"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chemeClr val="bg1"/>
                </a:solidFill>
                <a:latin typeface="Arial" panose="020B0604020202020204" pitchFamily="34" charset="0"/>
                <a:cs typeface="Arial" panose="020B0604020202020204" pitchFamily="34" charset="0"/>
              </a:defRPr>
            </a:lvl1pPr>
          </a:lstStyle>
          <a:p>
            <a:pPr lvl="0"/>
            <a:r>
              <a:rPr lang="en-GB"/>
              <a:t>Presentation title</a:t>
            </a:r>
          </a:p>
        </p:txBody>
      </p:sp>
      <p:sp>
        <p:nvSpPr>
          <p:cNvPr id="12"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chemeClr val="bg1"/>
                </a:solidFill>
                <a:latin typeface="Arial" panose="020B0604020202020204" pitchFamily="34" charset="0"/>
                <a:cs typeface="Arial" panose="020B0604020202020204" pitchFamily="34" charset="0"/>
              </a:defRPr>
            </a:lvl1pPr>
          </a:lstStyle>
          <a:p>
            <a:pPr lvl="0"/>
            <a:r>
              <a:rPr lang="en-GB"/>
              <a:t>00 Month, 2021</a:t>
            </a:r>
          </a:p>
        </p:txBody>
      </p:sp>
      <p:sp>
        <p:nvSpPr>
          <p:cNvPr id="13"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chemeClr val="bg1"/>
                </a:solidFill>
                <a:latin typeface="Arial" panose="020B0604020202020204" pitchFamily="34" charset="0"/>
                <a:cs typeface="Arial" panose="020B0604020202020204" pitchFamily="34" charset="0"/>
              </a:defRPr>
            </a:lvl1pPr>
          </a:lstStyle>
          <a:p>
            <a:pPr lvl="0"/>
            <a:r>
              <a:rPr lang="en-GB"/>
              <a:t>&lt;#&gt;</a:t>
            </a:r>
          </a:p>
        </p:txBody>
      </p:sp>
    </p:spTree>
    <p:extLst>
      <p:ext uri="{BB962C8B-B14F-4D97-AF65-F5344CB8AC3E}">
        <p14:creationId xmlns:p14="http://schemas.microsoft.com/office/powerpoint/2010/main" val="138654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Content Slide_no imag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7"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10"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6" name="Text Placeholder 8"/>
          <p:cNvSpPr>
            <a:spLocks noGrp="1"/>
          </p:cNvSpPr>
          <p:nvPr>
            <p:ph type="body" sz="quarter" idx="18" hasCustomPrompt="1"/>
          </p:nvPr>
        </p:nvSpPr>
        <p:spPr>
          <a:xfrm>
            <a:off x="353684" y="784225"/>
            <a:ext cx="11447524" cy="958311"/>
          </a:xfrm>
          <a:prstGeom prst="rect">
            <a:avLst/>
          </a:prstGeom>
        </p:spPr>
        <p:txBody>
          <a:bodyPr/>
          <a:lstStyle>
            <a:lvl1pPr marL="0" indent="0" algn="l">
              <a:buNone/>
              <a:defRPr sz="2800" b="1"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A 28pt Arial Bold left aligned title would go here, and it can go on to a second line</a:t>
            </a:r>
          </a:p>
        </p:txBody>
      </p:sp>
      <p:sp>
        <p:nvSpPr>
          <p:cNvPr id="9" name="Text Placeholder 8"/>
          <p:cNvSpPr>
            <a:spLocks noGrp="1"/>
          </p:cNvSpPr>
          <p:nvPr>
            <p:ph type="body" sz="quarter" idx="19" hasCustomPrompt="1"/>
          </p:nvPr>
        </p:nvSpPr>
        <p:spPr>
          <a:xfrm>
            <a:off x="353684" y="2155825"/>
            <a:ext cx="11447523" cy="3848160"/>
          </a:xfrm>
          <a:prstGeom prst="rect">
            <a:avLst/>
          </a:prstGeom>
        </p:spPr>
        <p:txBody>
          <a:bodyPr/>
          <a:lstStyle>
            <a:lvl1pPr marL="285750" indent="-285750" algn="l">
              <a:spcAft>
                <a:spcPts val="1200"/>
              </a:spcAft>
              <a:buFont typeface="Arial" panose="020B0604020202020204" pitchFamily="34" charset="0"/>
              <a:buChar char="•"/>
              <a:defRPr sz="2000"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This slide can be used for a conclusion, a closing slide for the presentation</a:t>
            </a:r>
          </a:p>
          <a:p>
            <a:pPr lvl="0"/>
            <a:r>
              <a:rPr lang="en-GB"/>
              <a:t>Be sure to keep these bullet points simple and relevant</a:t>
            </a:r>
          </a:p>
          <a:p>
            <a:pPr lvl="0"/>
            <a:endParaRPr lang="en-GB"/>
          </a:p>
          <a:p>
            <a:pPr lvl="0"/>
            <a:endParaRPr lang="en-GB"/>
          </a:p>
        </p:txBody>
      </p:sp>
    </p:spTree>
    <p:extLst>
      <p:ext uri="{BB962C8B-B14F-4D97-AF65-F5344CB8AC3E}">
        <p14:creationId xmlns:p14="http://schemas.microsoft.com/office/powerpoint/2010/main" val="2606231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Slide_r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1989632" y="1625274"/>
            <a:ext cx="8212736" cy="1276080"/>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Presentation title goes here second line</a:t>
            </a:r>
          </a:p>
        </p:txBody>
      </p:sp>
      <p:sp>
        <p:nvSpPr>
          <p:cNvPr id="6" name="Text Placeholder 2"/>
          <p:cNvSpPr>
            <a:spLocks noGrp="1"/>
          </p:cNvSpPr>
          <p:nvPr>
            <p:ph type="body" sz="quarter" idx="11" hasCustomPrompt="1"/>
          </p:nvPr>
        </p:nvSpPr>
        <p:spPr>
          <a:xfrm>
            <a:off x="1989632" y="778616"/>
            <a:ext cx="8212736" cy="237061"/>
          </a:xfrm>
          <a:prstGeom prst="rect">
            <a:avLst/>
          </a:prstGeom>
        </p:spPr>
        <p:txBody>
          <a:bodyPr/>
          <a:lstStyle>
            <a:lvl1pPr marL="0" indent="0" algn="ctr">
              <a:buNone/>
              <a:defRPr sz="1600" b="0" baseline="0">
                <a:solidFill>
                  <a:schemeClr val="bg1"/>
                </a:solidFill>
                <a:latin typeface="Arial" panose="020B0604020202020204" pitchFamily="34" charset="0"/>
                <a:cs typeface="Arial" panose="020B0604020202020204" pitchFamily="34" charset="0"/>
              </a:defRPr>
            </a:lvl1pPr>
          </a:lstStyle>
          <a:p>
            <a:pPr lvl="0"/>
            <a:r>
              <a:rPr lang="en-GB"/>
              <a:t>00 Month, 2021</a:t>
            </a:r>
          </a:p>
        </p:txBody>
      </p:sp>
      <p:sp>
        <p:nvSpPr>
          <p:cNvPr id="9" name="Text Placeholder 2"/>
          <p:cNvSpPr>
            <a:spLocks noGrp="1"/>
          </p:cNvSpPr>
          <p:nvPr>
            <p:ph type="body" sz="quarter" idx="12" hasCustomPrompt="1"/>
          </p:nvPr>
        </p:nvSpPr>
        <p:spPr>
          <a:xfrm>
            <a:off x="1989632" y="3510951"/>
            <a:ext cx="8212736" cy="181155"/>
          </a:xfrm>
          <a:prstGeom prst="rect">
            <a:avLst/>
          </a:prstGeom>
        </p:spPr>
        <p:txBody>
          <a:bodyPr/>
          <a:lstStyle>
            <a:lvl1pPr marL="0" indent="0" algn="ctr">
              <a:buNone/>
              <a:defRPr sz="1400" b="1" baseline="0">
                <a:solidFill>
                  <a:schemeClr val="bg1"/>
                </a:solidFill>
                <a:latin typeface="Arial" panose="020B0604020202020204" pitchFamily="34" charset="0"/>
                <a:cs typeface="Arial" panose="020B0604020202020204" pitchFamily="34" charset="0"/>
              </a:defRPr>
            </a:lvl1pPr>
          </a:lstStyle>
          <a:p>
            <a:pPr lvl="0"/>
            <a:r>
              <a:rPr lang="en-GB"/>
              <a:t>Name Surname</a:t>
            </a:r>
          </a:p>
        </p:txBody>
      </p:sp>
      <p:sp>
        <p:nvSpPr>
          <p:cNvPr id="10" name="Text Placeholder 2"/>
          <p:cNvSpPr>
            <a:spLocks noGrp="1"/>
          </p:cNvSpPr>
          <p:nvPr>
            <p:ph type="body" sz="quarter" idx="13" hasCustomPrompt="1"/>
          </p:nvPr>
        </p:nvSpPr>
        <p:spPr>
          <a:xfrm>
            <a:off x="1989632" y="3803293"/>
            <a:ext cx="8212736" cy="181155"/>
          </a:xfrm>
          <a:prstGeom prst="rect">
            <a:avLst/>
          </a:prstGeom>
        </p:spPr>
        <p:txBody>
          <a:bodyPr/>
          <a:lstStyle>
            <a:lvl1pPr marL="0" indent="0" algn="ctr">
              <a:buNone/>
              <a:defRPr sz="1400" b="0" baseline="0">
                <a:solidFill>
                  <a:schemeClr val="bg1"/>
                </a:solidFill>
                <a:latin typeface="Arial" panose="020B0604020202020204" pitchFamily="34" charset="0"/>
                <a:cs typeface="Arial" panose="020B0604020202020204" pitchFamily="34" charset="0"/>
              </a:defRPr>
            </a:lvl1pPr>
          </a:lstStyle>
          <a:p>
            <a:pPr lvl="0"/>
            <a:r>
              <a:rPr lang="en-GB"/>
              <a:t>Director of Remembrance and Marketing</a:t>
            </a:r>
          </a:p>
        </p:txBody>
      </p:sp>
    </p:spTree>
    <p:extLst>
      <p:ext uri="{BB962C8B-B14F-4D97-AF65-F5344CB8AC3E}">
        <p14:creationId xmlns:p14="http://schemas.microsoft.com/office/powerpoint/2010/main" val="3838730000"/>
      </p:ext>
    </p:extLst>
  </p:cSld>
  <p:clrMapOvr>
    <a:masterClrMapping/>
  </p:clrMapOvr>
  <p:extLst>
    <p:ext uri="{DCECCB84-F9BA-43D5-87BE-67443E8EF086}">
      <p15:sldGuideLst xmlns:p15="http://schemas.microsoft.com/office/powerpoint/2012/main">
        <p15:guide id="1" orient="horz" pos="1502">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ontent Slide_plain">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7"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10"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0257A7"/>
                </a:solidFill>
                <a:latin typeface="Arial" panose="020B0604020202020204" pitchFamily="34" charset="0"/>
                <a:cs typeface="Arial" panose="020B0604020202020204" pitchFamily="34" charset="0"/>
              </a:defRPr>
            </a:lvl1pPr>
          </a:lstStyle>
          <a:p>
            <a:pPr lvl="0"/>
            <a:r>
              <a:rPr lang="en-GB"/>
              <a:t>&lt;#&gt;</a:t>
            </a:r>
          </a:p>
        </p:txBody>
      </p:sp>
    </p:spTree>
    <p:extLst>
      <p:ext uri="{BB962C8B-B14F-4D97-AF65-F5344CB8AC3E}">
        <p14:creationId xmlns:p14="http://schemas.microsoft.com/office/powerpoint/2010/main" val="1619673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Content Slide_divid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7"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8"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9"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0257A7"/>
                </a:solidFill>
                <a:latin typeface="Arial" panose="020B0604020202020204" pitchFamily="34" charset="0"/>
                <a:cs typeface="Arial" panose="020B0604020202020204" pitchFamily="34" charset="0"/>
              </a:defRPr>
            </a:lvl1pPr>
          </a:lstStyle>
          <a:p>
            <a:pPr lvl="0"/>
            <a:r>
              <a:rPr lang="en-GB"/>
              <a:t>&lt;#&gt;</a:t>
            </a:r>
          </a:p>
        </p:txBody>
      </p:sp>
    </p:spTree>
    <p:extLst>
      <p:ext uri="{BB962C8B-B14F-4D97-AF65-F5344CB8AC3E}">
        <p14:creationId xmlns:p14="http://schemas.microsoft.com/office/powerpoint/2010/main" val="3569532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Slide_blue">
    <p:spTree>
      <p:nvGrpSpPr>
        <p:cNvPr id="1" name=""/>
        <p:cNvGrpSpPr/>
        <p:nvPr/>
      </p:nvGrpSpPr>
      <p:grpSpPr>
        <a:xfrm>
          <a:off x="0" y="0"/>
          <a:ext cx="0" cy="0"/>
          <a:chOff x="0" y="0"/>
          <a:chExt cx="0" cy="0"/>
        </a:xfrm>
      </p:grpSpPr>
      <p:sp>
        <p:nvSpPr>
          <p:cNvPr id="7"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8"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9"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10" name="Text Placeholder 2"/>
          <p:cNvSpPr>
            <a:spLocks noGrp="1"/>
          </p:cNvSpPr>
          <p:nvPr>
            <p:ph type="body" sz="quarter" idx="10" hasCustomPrompt="1"/>
          </p:nvPr>
        </p:nvSpPr>
        <p:spPr>
          <a:xfrm>
            <a:off x="1989632" y="2790960"/>
            <a:ext cx="8212736" cy="1276080"/>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A centred section divider title goes here</a:t>
            </a:r>
          </a:p>
        </p:txBody>
      </p:sp>
      <p:sp>
        <p:nvSpPr>
          <p:cNvPr id="11"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Tree>
    <p:extLst>
      <p:ext uri="{BB962C8B-B14F-4D97-AF65-F5344CB8AC3E}">
        <p14:creationId xmlns:p14="http://schemas.microsoft.com/office/powerpoint/2010/main" val="263547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Slide_r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7"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E5231A"/>
                </a:solidFill>
                <a:latin typeface="Arial" panose="020B0604020202020204" pitchFamily="34" charset="0"/>
                <a:cs typeface="Arial" panose="020B0604020202020204" pitchFamily="34" charset="0"/>
              </a:defRPr>
            </a:lvl1pPr>
          </a:lstStyle>
          <a:p>
            <a:pPr lvl="0"/>
            <a:r>
              <a:rPr lang="en-GB"/>
              <a:t>Royal British Legion</a:t>
            </a:r>
          </a:p>
        </p:txBody>
      </p:sp>
      <p:sp>
        <p:nvSpPr>
          <p:cNvPr id="8"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E5231A"/>
                </a:solidFill>
                <a:latin typeface="Arial" panose="020B0604020202020204" pitchFamily="34" charset="0"/>
                <a:cs typeface="Arial" panose="020B0604020202020204" pitchFamily="34" charset="0"/>
              </a:defRPr>
            </a:lvl1pPr>
          </a:lstStyle>
          <a:p>
            <a:pPr lvl="0"/>
            <a:r>
              <a:rPr lang="en-GB"/>
              <a:t>Presentation title</a:t>
            </a:r>
          </a:p>
        </p:txBody>
      </p:sp>
      <p:sp>
        <p:nvSpPr>
          <p:cNvPr id="9"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E5231A"/>
                </a:solidFill>
                <a:latin typeface="Arial" panose="020B0604020202020204" pitchFamily="34" charset="0"/>
                <a:cs typeface="Arial" panose="020B0604020202020204" pitchFamily="34" charset="0"/>
              </a:defRPr>
            </a:lvl1pPr>
          </a:lstStyle>
          <a:p>
            <a:pPr lvl="0"/>
            <a:r>
              <a:rPr lang="en-GB"/>
              <a:t>&lt;#&gt;</a:t>
            </a:r>
          </a:p>
        </p:txBody>
      </p:sp>
      <p:sp>
        <p:nvSpPr>
          <p:cNvPr id="10" name="Text Placeholder 2"/>
          <p:cNvSpPr>
            <a:spLocks noGrp="1"/>
          </p:cNvSpPr>
          <p:nvPr>
            <p:ph type="body" sz="quarter" idx="10" hasCustomPrompt="1"/>
          </p:nvPr>
        </p:nvSpPr>
        <p:spPr>
          <a:xfrm>
            <a:off x="1989632" y="2790960"/>
            <a:ext cx="8212736" cy="1276080"/>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A centred section divider title goes here</a:t>
            </a:r>
          </a:p>
        </p:txBody>
      </p:sp>
      <p:sp>
        <p:nvSpPr>
          <p:cNvPr id="11"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E5231A"/>
                </a:solidFill>
                <a:latin typeface="Arial" panose="020B0604020202020204" pitchFamily="34" charset="0"/>
                <a:cs typeface="Arial" panose="020B0604020202020204" pitchFamily="34" charset="0"/>
              </a:defRPr>
            </a:lvl1pPr>
          </a:lstStyle>
          <a:p>
            <a:pPr lvl="0"/>
            <a:r>
              <a:rPr lang="en-GB"/>
              <a:t>00 Month, 2021</a:t>
            </a:r>
          </a:p>
        </p:txBody>
      </p:sp>
    </p:spTree>
    <p:extLst>
      <p:ext uri="{BB962C8B-B14F-4D97-AF65-F5344CB8AC3E}">
        <p14:creationId xmlns:p14="http://schemas.microsoft.com/office/powerpoint/2010/main" val="405922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Slide_blue img1 v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253"/>
            <a:ext cx="12192000" cy="6858000"/>
          </a:xfrm>
          <a:prstGeom prst="rect">
            <a:avLst/>
          </a:prstGeom>
        </p:spPr>
      </p:pic>
      <p:sp>
        <p:nvSpPr>
          <p:cNvPr id="7"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8"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9"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10" name="Text Placeholder 2"/>
          <p:cNvSpPr>
            <a:spLocks noGrp="1"/>
          </p:cNvSpPr>
          <p:nvPr>
            <p:ph type="body" sz="quarter" idx="10" hasCustomPrompt="1"/>
          </p:nvPr>
        </p:nvSpPr>
        <p:spPr>
          <a:xfrm>
            <a:off x="793630" y="2404770"/>
            <a:ext cx="4882551" cy="2048459"/>
          </a:xfrm>
          <a:prstGeom prst="rect">
            <a:avLst/>
          </a:prstGeom>
        </p:spPr>
        <p:txBody>
          <a:bodyPr/>
          <a:lstStyle>
            <a:lvl1pPr marL="0" indent="0" algn="ctr">
              <a:buNone/>
              <a:defRPr sz="4400" b="0" baseline="0">
                <a:solidFill>
                  <a:schemeClr val="bg1"/>
                </a:solidFill>
                <a:latin typeface="Arial" panose="020B0604020202020204" pitchFamily="34" charset="0"/>
                <a:cs typeface="Arial" panose="020B0604020202020204" pitchFamily="34" charset="0"/>
              </a:defRPr>
            </a:lvl1pPr>
          </a:lstStyle>
          <a:p>
            <a:pPr lvl="0"/>
            <a:r>
              <a:rPr lang="en-GB"/>
              <a:t>A centred section divider title goes here</a:t>
            </a:r>
          </a:p>
        </p:txBody>
      </p:sp>
      <p:sp>
        <p:nvSpPr>
          <p:cNvPr id="11"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Tree>
    <p:extLst>
      <p:ext uri="{BB962C8B-B14F-4D97-AF65-F5344CB8AC3E}">
        <p14:creationId xmlns:p14="http://schemas.microsoft.com/office/powerpoint/2010/main" val="2448041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_right image 1">
    <p:spTree>
      <p:nvGrpSpPr>
        <p:cNvPr id="1" name=""/>
        <p:cNvGrpSpPr/>
        <p:nvPr/>
      </p:nvGrpSpPr>
      <p:grpSpPr>
        <a:xfrm>
          <a:off x="0" y="0"/>
          <a:ext cx="0" cy="0"/>
          <a:chOff x="0" y="0"/>
          <a:chExt cx="0" cy="0"/>
        </a:xfrm>
      </p:grpSpPr>
      <p:sp>
        <p:nvSpPr>
          <p:cNvPr id="2"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3"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4"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5"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7" name="Picture Placeholder 6"/>
          <p:cNvSpPr>
            <a:spLocks noGrp="1"/>
          </p:cNvSpPr>
          <p:nvPr>
            <p:ph type="pic" sz="quarter" idx="17"/>
          </p:nvPr>
        </p:nvSpPr>
        <p:spPr>
          <a:xfrm>
            <a:off x="6478438" y="785005"/>
            <a:ext cx="5365629" cy="5218980"/>
          </a:xfrm>
          <a:prstGeom prst="rect">
            <a:avLst/>
          </a:prstGeom>
        </p:spPr>
        <p:txBody>
          <a:bodyPr/>
          <a:lstStyle/>
          <a:p>
            <a:endParaRPr lang="en-GB" dirty="0"/>
          </a:p>
        </p:txBody>
      </p:sp>
      <p:sp>
        <p:nvSpPr>
          <p:cNvPr id="9" name="Text Placeholder 8"/>
          <p:cNvSpPr>
            <a:spLocks noGrp="1"/>
          </p:cNvSpPr>
          <p:nvPr>
            <p:ph type="body" sz="quarter" idx="18" hasCustomPrompt="1"/>
          </p:nvPr>
        </p:nvSpPr>
        <p:spPr>
          <a:xfrm>
            <a:off x="353834" y="784225"/>
            <a:ext cx="5365750" cy="958311"/>
          </a:xfrm>
          <a:prstGeom prst="rect">
            <a:avLst/>
          </a:prstGeom>
        </p:spPr>
        <p:txBody>
          <a:bodyPr/>
          <a:lstStyle>
            <a:lvl1pPr marL="0" indent="0" algn="l">
              <a:buNone/>
              <a:defRPr sz="2400" b="1"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24pt left aligned title would go here and it can run onto a second line</a:t>
            </a:r>
          </a:p>
        </p:txBody>
      </p:sp>
      <p:sp>
        <p:nvSpPr>
          <p:cNvPr id="10" name="Text Placeholder 8"/>
          <p:cNvSpPr>
            <a:spLocks noGrp="1"/>
          </p:cNvSpPr>
          <p:nvPr>
            <p:ph type="body" sz="quarter" idx="19" hasCustomPrompt="1"/>
          </p:nvPr>
        </p:nvSpPr>
        <p:spPr>
          <a:xfrm>
            <a:off x="353834" y="2155825"/>
            <a:ext cx="5365750" cy="3848160"/>
          </a:xfrm>
          <a:prstGeom prst="rect">
            <a:avLst/>
          </a:prstGeom>
        </p:spPr>
        <p:txBody>
          <a:bodyPr/>
          <a:lstStyle>
            <a:lvl1pPr marL="285750" indent="-285750" algn="l">
              <a:spcAft>
                <a:spcPts val="1200"/>
              </a:spcAft>
              <a:buFont typeface="Arial" panose="020B0604020202020204" pitchFamily="34" charset="0"/>
              <a:buChar char="•"/>
              <a:defRPr sz="1800"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Use the layout options create a consistent and simple presentation</a:t>
            </a:r>
          </a:p>
          <a:p>
            <a:pPr lvl="0"/>
            <a:r>
              <a:rPr lang="en-GB"/>
              <a:t>Simplify and limit the number of words on each screen – use key phrases and include only essential information</a:t>
            </a:r>
          </a:p>
          <a:p>
            <a:pPr lvl="0"/>
            <a:r>
              <a:rPr lang="en-GB"/>
              <a:t>Use good quality images that reinforce and complement your message</a:t>
            </a:r>
          </a:p>
          <a:p>
            <a:pPr lvl="0"/>
            <a:endParaRPr lang="en-GB"/>
          </a:p>
          <a:p>
            <a:pPr lvl="0"/>
            <a:endParaRPr lang="en-GB"/>
          </a:p>
        </p:txBody>
      </p:sp>
    </p:spTree>
    <p:extLst>
      <p:ext uri="{BB962C8B-B14F-4D97-AF65-F5344CB8AC3E}">
        <p14:creationId xmlns:p14="http://schemas.microsoft.com/office/powerpoint/2010/main" val="96506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_right image 3">
    <p:spTree>
      <p:nvGrpSpPr>
        <p:cNvPr id="1" name=""/>
        <p:cNvGrpSpPr/>
        <p:nvPr/>
      </p:nvGrpSpPr>
      <p:grpSpPr>
        <a:xfrm>
          <a:off x="0" y="0"/>
          <a:ext cx="0" cy="0"/>
          <a:chOff x="0" y="0"/>
          <a:chExt cx="0" cy="0"/>
        </a:xfrm>
      </p:grpSpPr>
      <p:sp>
        <p:nvSpPr>
          <p:cNvPr id="2" name="Text Placeholder 2"/>
          <p:cNvSpPr>
            <a:spLocks noGrp="1"/>
          </p:cNvSpPr>
          <p:nvPr>
            <p:ph type="body" sz="quarter" idx="13" hasCustomPrompt="1"/>
          </p:nvPr>
        </p:nvSpPr>
        <p:spPr>
          <a:xfrm>
            <a:off x="146320" y="124170"/>
            <a:ext cx="2735262" cy="216169"/>
          </a:xfrm>
          <a:prstGeom prst="rect">
            <a:avLst/>
          </a:prstGeom>
        </p:spPr>
        <p:txBody>
          <a:bodyPr/>
          <a:lstStyle>
            <a:lvl1pPr marL="0" indent="0">
              <a:buNone/>
              <a:defRPr sz="1050" baseline="0">
                <a:solidFill>
                  <a:srgbClr val="0257A7"/>
                </a:solidFill>
                <a:latin typeface="Arial" panose="020B0604020202020204" pitchFamily="34" charset="0"/>
                <a:cs typeface="Arial" panose="020B0604020202020204" pitchFamily="34" charset="0"/>
              </a:defRPr>
            </a:lvl1pPr>
          </a:lstStyle>
          <a:p>
            <a:pPr lvl="0"/>
            <a:r>
              <a:rPr lang="en-GB"/>
              <a:t>Royal British Legion</a:t>
            </a:r>
          </a:p>
        </p:txBody>
      </p:sp>
      <p:sp>
        <p:nvSpPr>
          <p:cNvPr id="3" name="Content Placeholder 6"/>
          <p:cNvSpPr>
            <a:spLocks noGrp="1"/>
          </p:cNvSpPr>
          <p:nvPr>
            <p:ph sz="quarter" idx="14" hasCustomPrompt="1"/>
          </p:nvPr>
        </p:nvSpPr>
        <p:spPr>
          <a:xfrm>
            <a:off x="4339925" y="93572"/>
            <a:ext cx="3536950" cy="277364"/>
          </a:xfrm>
          <a:prstGeom prst="rect">
            <a:avLst/>
          </a:prstGeom>
        </p:spPr>
        <p:txBody>
          <a:bodyPr/>
          <a:lstStyle>
            <a:lvl1pPr marL="0" indent="0" algn="ctr">
              <a:buNone/>
              <a:defRPr sz="1200" b="1" baseline="0">
                <a:solidFill>
                  <a:srgbClr val="0257A7"/>
                </a:solidFill>
                <a:latin typeface="Arial" panose="020B0604020202020204" pitchFamily="34" charset="0"/>
                <a:cs typeface="Arial" panose="020B0604020202020204" pitchFamily="34" charset="0"/>
              </a:defRPr>
            </a:lvl1pPr>
          </a:lstStyle>
          <a:p>
            <a:pPr lvl="0"/>
            <a:r>
              <a:rPr lang="en-GB"/>
              <a:t>Presentation title</a:t>
            </a:r>
          </a:p>
        </p:txBody>
      </p:sp>
      <p:sp>
        <p:nvSpPr>
          <p:cNvPr id="4" name="Text Placeholder 2"/>
          <p:cNvSpPr>
            <a:spLocks noGrp="1"/>
          </p:cNvSpPr>
          <p:nvPr>
            <p:ph type="body" sz="quarter" idx="15" hasCustomPrompt="1"/>
          </p:nvPr>
        </p:nvSpPr>
        <p:spPr>
          <a:xfrm>
            <a:off x="4740769" y="6496215"/>
            <a:ext cx="2735262" cy="216169"/>
          </a:xfrm>
          <a:prstGeom prst="rect">
            <a:avLst/>
          </a:prstGeom>
        </p:spPr>
        <p:txBody>
          <a:bodyPr/>
          <a:lstStyle>
            <a:lvl1pPr marL="0" indent="0" algn="ctr">
              <a:buNone/>
              <a:defRPr sz="1050" baseline="0">
                <a:solidFill>
                  <a:srgbClr val="0257A7"/>
                </a:solidFill>
                <a:latin typeface="Arial" panose="020B0604020202020204" pitchFamily="34" charset="0"/>
                <a:cs typeface="Arial" panose="020B0604020202020204" pitchFamily="34" charset="0"/>
              </a:defRPr>
            </a:lvl1pPr>
          </a:lstStyle>
          <a:p>
            <a:pPr lvl="0"/>
            <a:r>
              <a:rPr lang="en-GB"/>
              <a:t>00 Month, 2021</a:t>
            </a:r>
          </a:p>
        </p:txBody>
      </p:sp>
      <p:sp>
        <p:nvSpPr>
          <p:cNvPr id="5" name="Text Placeholder 2"/>
          <p:cNvSpPr>
            <a:spLocks noGrp="1"/>
          </p:cNvSpPr>
          <p:nvPr>
            <p:ph type="body" sz="quarter" idx="16" hasCustomPrompt="1"/>
          </p:nvPr>
        </p:nvSpPr>
        <p:spPr>
          <a:xfrm>
            <a:off x="9335218" y="119602"/>
            <a:ext cx="2735262" cy="216169"/>
          </a:xfrm>
          <a:prstGeom prst="rect">
            <a:avLst/>
          </a:prstGeom>
        </p:spPr>
        <p:txBody>
          <a:bodyPr/>
          <a:lstStyle>
            <a:lvl1pPr marL="0" indent="0" algn="r">
              <a:buNone/>
              <a:defRPr sz="1050" baseline="0">
                <a:solidFill>
                  <a:srgbClr val="0257A7"/>
                </a:solidFill>
                <a:latin typeface="Arial" panose="020B0604020202020204" pitchFamily="34" charset="0"/>
                <a:cs typeface="Arial" panose="020B0604020202020204" pitchFamily="34" charset="0"/>
              </a:defRPr>
            </a:lvl1pPr>
          </a:lstStyle>
          <a:p>
            <a:pPr lvl="0"/>
            <a:r>
              <a:rPr lang="en-GB"/>
              <a:t>&lt;#&gt;</a:t>
            </a:r>
          </a:p>
        </p:txBody>
      </p:sp>
      <p:sp>
        <p:nvSpPr>
          <p:cNvPr id="7" name="Picture Placeholder 6"/>
          <p:cNvSpPr>
            <a:spLocks noGrp="1"/>
          </p:cNvSpPr>
          <p:nvPr>
            <p:ph type="pic" sz="quarter" idx="17"/>
          </p:nvPr>
        </p:nvSpPr>
        <p:spPr>
          <a:xfrm>
            <a:off x="6478438" y="785005"/>
            <a:ext cx="5365629" cy="2643995"/>
          </a:xfrm>
          <a:prstGeom prst="rect">
            <a:avLst/>
          </a:prstGeom>
        </p:spPr>
        <p:txBody>
          <a:bodyPr/>
          <a:lstStyle/>
          <a:p>
            <a:endParaRPr lang="en-GB" dirty="0"/>
          </a:p>
        </p:txBody>
      </p:sp>
      <p:sp>
        <p:nvSpPr>
          <p:cNvPr id="9" name="Text Placeholder 8"/>
          <p:cNvSpPr>
            <a:spLocks noGrp="1"/>
          </p:cNvSpPr>
          <p:nvPr>
            <p:ph type="body" sz="quarter" idx="18" hasCustomPrompt="1"/>
          </p:nvPr>
        </p:nvSpPr>
        <p:spPr>
          <a:xfrm>
            <a:off x="353834" y="784225"/>
            <a:ext cx="5365750" cy="958311"/>
          </a:xfrm>
          <a:prstGeom prst="rect">
            <a:avLst/>
          </a:prstGeom>
        </p:spPr>
        <p:txBody>
          <a:bodyPr/>
          <a:lstStyle>
            <a:lvl1pPr marL="0" indent="0" algn="l">
              <a:buNone/>
              <a:defRPr sz="2400" b="1"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24pt left aligned title would go here and it can run onto a second line</a:t>
            </a:r>
          </a:p>
        </p:txBody>
      </p:sp>
      <p:sp>
        <p:nvSpPr>
          <p:cNvPr id="11" name="Picture Placeholder 6"/>
          <p:cNvSpPr>
            <a:spLocks noGrp="1"/>
          </p:cNvSpPr>
          <p:nvPr>
            <p:ph type="pic" sz="quarter" idx="20"/>
          </p:nvPr>
        </p:nvSpPr>
        <p:spPr>
          <a:xfrm>
            <a:off x="6478438" y="3446252"/>
            <a:ext cx="5365629" cy="2643995"/>
          </a:xfrm>
          <a:prstGeom prst="rect">
            <a:avLst/>
          </a:prstGeom>
        </p:spPr>
        <p:txBody>
          <a:bodyPr/>
          <a:lstStyle/>
          <a:p>
            <a:endParaRPr lang="en-GB" dirty="0"/>
          </a:p>
        </p:txBody>
      </p:sp>
      <p:sp>
        <p:nvSpPr>
          <p:cNvPr id="12" name="Text Placeholder 8"/>
          <p:cNvSpPr>
            <a:spLocks noGrp="1"/>
          </p:cNvSpPr>
          <p:nvPr>
            <p:ph type="body" sz="quarter" idx="19" hasCustomPrompt="1"/>
          </p:nvPr>
        </p:nvSpPr>
        <p:spPr>
          <a:xfrm>
            <a:off x="353834" y="2155825"/>
            <a:ext cx="5365750" cy="3848160"/>
          </a:xfrm>
          <a:prstGeom prst="rect">
            <a:avLst/>
          </a:prstGeom>
        </p:spPr>
        <p:txBody>
          <a:bodyPr/>
          <a:lstStyle>
            <a:lvl1pPr marL="285750" indent="-285750" algn="l">
              <a:spcAft>
                <a:spcPts val="1200"/>
              </a:spcAft>
              <a:buFont typeface="Arial" panose="020B0604020202020204" pitchFamily="34" charset="0"/>
              <a:buChar char="•"/>
              <a:defRPr sz="1800" baseline="0">
                <a:solidFill>
                  <a:srgbClr val="0257A7"/>
                </a:solidFill>
                <a:latin typeface="Arial" panose="020B0604020202020204" pitchFamily="34" charset="0"/>
                <a:cs typeface="Arial" panose="020B0604020202020204" pitchFamily="34" charset="0"/>
              </a:defRPr>
            </a:lvl1pPr>
            <a:lvl2pPr algn="ctr">
              <a:defRPr sz="2100">
                <a:solidFill>
                  <a:srgbClr val="0257A7"/>
                </a:solidFill>
                <a:latin typeface="Arial" panose="020B0604020202020204" pitchFamily="34" charset="0"/>
                <a:cs typeface="Arial" panose="020B0604020202020204" pitchFamily="34" charset="0"/>
              </a:defRPr>
            </a:lvl2pPr>
            <a:lvl3pPr algn="ctr">
              <a:defRPr sz="2100">
                <a:solidFill>
                  <a:srgbClr val="0257A7"/>
                </a:solidFill>
                <a:latin typeface="Arial" panose="020B0604020202020204" pitchFamily="34" charset="0"/>
                <a:cs typeface="Arial" panose="020B0604020202020204" pitchFamily="34" charset="0"/>
              </a:defRPr>
            </a:lvl3pPr>
            <a:lvl4pPr algn="ctr">
              <a:defRPr sz="2100">
                <a:solidFill>
                  <a:srgbClr val="0257A7"/>
                </a:solidFill>
                <a:latin typeface="Arial" panose="020B0604020202020204" pitchFamily="34" charset="0"/>
                <a:cs typeface="Arial" panose="020B0604020202020204" pitchFamily="34" charset="0"/>
              </a:defRPr>
            </a:lvl4pPr>
            <a:lvl5pPr algn="ctr">
              <a:defRPr sz="2100">
                <a:solidFill>
                  <a:srgbClr val="0257A7"/>
                </a:solidFill>
                <a:latin typeface="Arial" panose="020B0604020202020204" pitchFamily="34" charset="0"/>
                <a:cs typeface="Arial" panose="020B0604020202020204" pitchFamily="34" charset="0"/>
              </a:defRPr>
            </a:lvl5pPr>
          </a:lstStyle>
          <a:p>
            <a:pPr lvl="0"/>
            <a:r>
              <a:rPr lang="en-GB"/>
              <a:t>Use appropriate imagery relating to the presentation. Avoid adding Clipart and animations</a:t>
            </a:r>
          </a:p>
          <a:p>
            <a:pPr lvl="0"/>
            <a:r>
              <a:rPr lang="en-GB"/>
              <a:t>Try to limit the number of slides – keep the presentation to the point</a:t>
            </a:r>
          </a:p>
          <a:p>
            <a:pPr lvl="0"/>
            <a:endParaRPr lang="en-GB"/>
          </a:p>
          <a:p>
            <a:pPr lvl="0"/>
            <a:endParaRPr lang="en-GB"/>
          </a:p>
        </p:txBody>
      </p:sp>
    </p:spTree>
    <p:extLst>
      <p:ext uri="{BB962C8B-B14F-4D97-AF65-F5344CB8AC3E}">
        <p14:creationId xmlns:p14="http://schemas.microsoft.com/office/powerpoint/2010/main" val="1174530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473496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488873"/>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8649395"/>
      </p:ext>
    </p:extLst>
  </p:cSld>
  <p:clrMap bg1="lt1" tx1="dk1" bg2="lt2" tx2="dk2" accent1="accent1" accent2="accent2" accent3="accent3" accent4="accent4" accent5="accent5" accent6="accent6" hlink="hlink" folHlink="folHlink"/>
  <p:sldLayoutIdLst>
    <p:sldLayoutId id="2147483657" r:id="rId1"/>
    <p:sldLayoutId id="2147483660"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271013"/>
      </p:ext>
    </p:extLst>
  </p:cSld>
  <p:clrMap bg1="lt1" tx1="dk1" bg2="lt2" tx2="dk2" accent1="accent1" accent2="accent2" accent3="accent3" accent4="accent4" accent5="accent5" accent6="accent6" hlink="hlink" folHlink="folHlink"/>
  <p:sldLayoutIdLst>
    <p:sldLayoutId id="2147483664"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257A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302181"/>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2927136"/>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britishlegion.org.uk/get-involved/remembrance/remembrance-events/vj-day" TargetMode="External"/><Relationship Id="rId3" Type="http://schemas.openxmlformats.org/officeDocument/2006/relationships/hyperlink" Target="https://www.southasianheritage.org.uk/100-years-of-service-and-sacrifice" TargetMode="External"/><Relationship Id="rId7" Type="http://schemas.openxmlformats.org/officeDocument/2006/relationships/hyperlink" Target="https://www.britishlegion.org.uk/stories/victory-in-europe-day" TargetMode="External"/><Relationship Id="rId2" Type="http://schemas.openxmlformats.org/officeDocument/2006/relationships/hyperlink" Target="https://vimeo.com/showcase/veterans" TargetMode="External"/><Relationship Id="rId1" Type="http://schemas.openxmlformats.org/officeDocument/2006/relationships/slideLayout" Target="../slideLayouts/slideLayout3.xml"/><Relationship Id="rId6" Type="http://schemas.openxmlformats.org/officeDocument/2006/relationships/hyperlink" Target="https://www.forces-war-records.co.uk/" TargetMode="External"/><Relationship Id="rId5" Type="http://schemas.openxmlformats.org/officeDocument/2006/relationships/hyperlink" Target="https://www.nationalarchives.gov.uk/help-with-your-research/research-guides/armed-forces-records-held-by-other-archives/" TargetMode="External"/><Relationship Id="rId4" Type="http://schemas.openxmlformats.org/officeDocument/2006/relationships/hyperlink" Target="https://www.blackhistorymonth.org.uk/section/100-years-of-service-and-sacrifice/" TargetMode="External"/><Relationship Id="rId9" Type="http://schemas.openxmlformats.org/officeDocument/2006/relationships/hyperlink" Target="https://www.britishlegion.org.uk/get-involved/remembrance/teaching-remembranc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britishfuture.org/mps-veterans-and-public-support-remember-together-call-for-greater-recognition-of-black-and-asian-ww2-servic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britannica.com/place/British-Empire/Dominance-and-dominions"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Remembrance - Forgotten Sacrifice</a:t>
            </a:r>
          </a:p>
        </p:txBody>
      </p:sp>
    </p:spTree>
    <p:extLst>
      <p:ext uri="{BB962C8B-B14F-4D97-AF65-F5344CB8AC3E}">
        <p14:creationId xmlns:p14="http://schemas.microsoft.com/office/powerpoint/2010/main" val="3783088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39E0B-A153-4CE2-B194-53B9B16A527B}"/>
              </a:ext>
            </a:extLst>
          </p:cNvPr>
          <p:cNvSpPr>
            <a:spLocks noGrp="1"/>
          </p:cNvSpPr>
          <p:nvPr>
            <p:ph sz="quarter" idx="14"/>
          </p:nvPr>
        </p:nvSpPr>
        <p:spPr/>
        <p:txBody>
          <a:bodyPr/>
          <a:lstStyle/>
          <a:p>
            <a:r>
              <a:rPr lang="en-GB" dirty="0"/>
              <a:t>Forgotten Sacrifice</a:t>
            </a:r>
          </a:p>
          <a:p>
            <a:endParaRPr lang="en-GB" dirty="0"/>
          </a:p>
        </p:txBody>
      </p:sp>
      <p:sp>
        <p:nvSpPr>
          <p:cNvPr id="7" name="TextBox 6">
            <a:extLst>
              <a:ext uri="{FF2B5EF4-FFF2-40B4-BE49-F238E27FC236}">
                <a16:creationId xmlns:a16="http://schemas.microsoft.com/office/drawing/2014/main" id="{D645BDB1-BAD6-406A-A82A-FD32190DDC90}"/>
              </a:ext>
            </a:extLst>
          </p:cNvPr>
          <p:cNvSpPr txBox="1"/>
          <p:nvPr/>
        </p:nvSpPr>
        <p:spPr>
          <a:xfrm>
            <a:off x="3048740" y="574374"/>
            <a:ext cx="6094520" cy="461665"/>
          </a:xfrm>
          <a:prstGeom prst="rect">
            <a:avLst/>
          </a:prstGeom>
          <a:noFill/>
        </p:spPr>
        <p:txBody>
          <a:bodyPr wrap="square">
            <a:spAutoFit/>
          </a:bodyPr>
          <a:lstStyle/>
          <a:p>
            <a:pPr algn="ctr"/>
            <a:r>
              <a:rPr lang="en-GB" sz="2400" b="1" dirty="0">
                <a:solidFill>
                  <a:schemeClr val="accent1">
                    <a:lumMod val="75000"/>
                  </a:schemeClr>
                </a:solidFill>
                <a:latin typeface="Arial" panose="020B0604020202020204" pitchFamily="34" charset="0"/>
                <a:cs typeface="Arial" panose="020B0604020202020204" pitchFamily="34" charset="0"/>
              </a:rPr>
              <a:t>Stories of Service and Sacrifice</a:t>
            </a:r>
          </a:p>
        </p:txBody>
      </p:sp>
      <p:sp>
        <p:nvSpPr>
          <p:cNvPr id="6" name="TextBox 5">
            <a:extLst>
              <a:ext uri="{FF2B5EF4-FFF2-40B4-BE49-F238E27FC236}">
                <a16:creationId xmlns:a16="http://schemas.microsoft.com/office/drawing/2014/main" id="{FF94D0C9-8841-4BAB-B70C-80B801F55E7D}"/>
              </a:ext>
            </a:extLst>
          </p:cNvPr>
          <p:cNvSpPr txBox="1"/>
          <p:nvPr/>
        </p:nvSpPr>
        <p:spPr>
          <a:xfrm>
            <a:off x="419100" y="1239477"/>
            <a:ext cx="11201400" cy="5078313"/>
          </a:xfrm>
          <a:prstGeom prst="rect">
            <a:avLst/>
          </a:prstGeom>
          <a:noFill/>
        </p:spPr>
        <p:txBody>
          <a:bodyPr wrap="square">
            <a:spAutoFit/>
          </a:bodyPr>
          <a:lstStyle/>
          <a:p>
            <a:r>
              <a:rPr lang="en-GB" sz="1800" b="1" dirty="0">
                <a:solidFill>
                  <a:schemeClr val="accent1">
                    <a:lumMod val="75000"/>
                  </a:schemeClr>
                </a:solidFill>
                <a:latin typeface="Arial" panose="020B0604020202020204" pitchFamily="34" charset="0"/>
                <a:cs typeface="Arial" panose="020B0604020202020204" pitchFamily="34" charset="0"/>
              </a:rPr>
              <a:t>Noor Inayat-Khan, (</a:t>
            </a:r>
            <a:r>
              <a:rPr lang="en-GB" b="1" dirty="0">
                <a:solidFill>
                  <a:schemeClr val="accent1">
                    <a:lumMod val="75000"/>
                  </a:schemeClr>
                </a:solidFill>
                <a:latin typeface="Arial" panose="020B0604020202020204" pitchFamily="34" charset="0"/>
                <a:cs typeface="Arial" panose="020B0604020202020204" pitchFamily="34" charset="0"/>
              </a:rPr>
              <a:t>1914-1944), Special Operations Executive, awarded the </a:t>
            </a:r>
            <a:r>
              <a:rPr lang="en-GB" sz="1800" b="1" dirty="0">
                <a:solidFill>
                  <a:schemeClr val="accent1">
                    <a:lumMod val="75000"/>
                  </a:schemeClr>
                </a:solidFill>
                <a:latin typeface="Arial" panose="020B0604020202020204" pitchFamily="34" charset="0"/>
                <a:cs typeface="Arial" panose="020B0604020202020204" pitchFamily="34" charset="0"/>
              </a:rPr>
              <a:t>George Cross and Croix de Guerre</a:t>
            </a:r>
          </a:p>
          <a:p>
            <a:pPr marL="285750" indent="-285750">
              <a:buFont typeface="Arial" panose="020B0604020202020204" pitchFamily="34" charset="0"/>
              <a:buChar char="•"/>
            </a:pPr>
            <a:r>
              <a:rPr lang="en-GB"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Born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i</a:t>
            </a:r>
            <a:r>
              <a:rPr lang="en-GB"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n Moscow, the eldest of four children. Her father came from a noble Indian Muslim family and her mother was an American from Albuquerque, New Mexico.</a:t>
            </a: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Her family moved to France before the start of First World War and then to Britain in 1940, and in November of the same year aged </a:t>
            </a:r>
            <a:r>
              <a:rPr lang="en-GB" sz="1800" dirty="0">
                <a:solidFill>
                  <a:schemeClr val="accent1">
                    <a:lumMod val="75000"/>
                  </a:schemeClr>
                </a:solidFill>
                <a:latin typeface="Arial" panose="020B0604020202020204" pitchFamily="34" charset="0"/>
                <a:cs typeface="Arial" panose="020B0604020202020204" pitchFamily="34" charset="0"/>
              </a:rPr>
              <a:t>26 Noor joined the Women’s Auxiliary Air Force (WAAF)</a:t>
            </a:r>
          </a:p>
          <a:p>
            <a:pPr marL="285750" indent="-285750">
              <a:buFont typeface="Arial" panose="020B0604020202020204" pitchFamily="34" charset="0"/>
              <a:buChar char="•"/>
            </a:pPr>
            <a:r>
              <a:rPr lang="en-GB" sz="1800" dirty="0">
                <a:solidFill>
                  <a:schemeClr val="accent1">
                    <a:lumMod val="75000"/>
                  </a:schemeClr>
                </a:solidFill>
                <a:latin typeface="Arial" panose="020B0604020202020204" pitchFamily="34" charset="0"/>
                <a:cs typeface="Arial" panose="020B0604020202020204" pitchFamily="34" charset="0"/>
              </a:rPr>
              <a:t>In 1942 she was recruited by the Special Operations Executive (SOE) F (French) section due to her wireless and language skills.  </a:t>
            </a:r>
          </a:p>
          <a:p>
            <a:pPr marL="285750" indent="-285750">
              <a:buFont typeface="Arial" panose="020B0604020202020204" pitchFamily="34" charset="0"/>
              <a:buChar char="•"/>
            </a:pPr>
            <a:r>
              <a:rPr lang="en-GB" sz="1800" dirty="0">
                <a:solidFill>
                  <a:schemeClr val="accent1">
                    <a:lumMod val="75000"/>
                  </a:schemeClr>
                </a:solidFill>
                <a:latin typeface="Arial" panose="020B0604020202020204" pitchFamily="34" charset="0"/>
                <a:cs typeface="Arial" panose="020B0604020202020204" pitchFamily="34" charset="0"/>
              </a:rPr>
              <a:t>Noor became the first female radio operator to be sent to France by the SOE. Codenamed ‘Madeleine’, she landed in France on the night of 16th/17th June 1943 and made her way to Paris to work as part of the ‘Cinema’ resistance network. </a:t>
            </a:r>
          </a:p>
          <a:p>
            <a:pPr marL="285750" indent="-285750">
              <a:buFont typeface="Arial" panose="020B0604020202020204" pitchFamily="34" charset="0"/>
              <a:buChar char="•"/>
            </a:pPr>
            <a:r>
              <a:rPr lang="en-GB" sz="1800" dirty="0">
                <a:solidFill>
                  <a:schemeClr val="accent1">
                    <a:lumMod val="75000"/>
                  </a:schemeClr>
                </a:solidFill>
                <a:latin typeface="Arial" panose="020B0604020202020204" pitchFamily="34" charset="0"/>
                <a:cs typeface="Arial" panose="020B0604020202020204" pitchFamily="34" charset="0"/>
              </a:rPr>
              <a:t>Betrayed by a fellow SOE agent she was captured on the 1st October 1943. She was transferred to </a:t>
            </a:r>
            <a:r>
              <a:rPr lang="en-GB" dirty="0">
                <a:solidFill>
                  <a:schemeClr val="accent1">
                    <a:lumMod val="75000"/>
                  </a:schemeClr>
                </a:solidFill>
                <a:latin typeface="Arial" panose="020B0604020202020204" pitchFamily="34" charset="0"/>
                <a:cs typeface="Arial" panose="020B0604020202020204" pitchFamily="34" charset="0"/>
              </a:rPr>
              <a:t>P</a:t>
            </a:r>
            <a:r>
              <a:rPr lang="en-GB" sz="1800" dirty="0">
                <a:solidFill>
                  <a:schemeClr val="accent1">
                    <a:lumMod val="75000"/>
                  </a:schemeClr>
                </a:solidFill>
                <a:latin typeface="Arial" panose="020B0604020202020204" pitchFamily="34" charset="0"/>
                <a:cs typeface="Arial" panose="020B0604020202020204" pitchFamily="34" charset="0"/>
              </a:rPr>
              <a:t>forzheim prison in Germany as she regularly made efforts to escape. Kept in solitary confinement and likely subject to torture, Noor still gave nothing away. </a:t>
            </a:r>
          </a:p>
          <a:p>
            <a:pPr marL="285750" indent="-285750">
              <a:buFont typeface="Arial" panose="020B0604020202020204" pitchFamily="34" charset="0"/>
              <a:buChar char="•"/>
            </a:pPr>
            <a:r>
              <a:rPr lang="en-GB" sz="1800" dirty="0">
                <a:solidFill>
                  <a:schemeClr val="accent1">
                    <a:lumMod val="75000"/>
                  </a:schemeClr>
                </a:solidFill>
                <a:latin typeface="Arial" panose="020B0604020202020204" pitchFamily="34" charset="0"/>
                <a:cs typeface="Arial" panose="020B0604020202020204" pitchFamily="34" charset="0"/>
              </a:rPr>
              <a:t>On the 13th September 1944 Noor was moved to Dachau Concentration Camp with three other female SOE agents, and executed. A Dutch prisoner later said that Noor’s last words were “Liberte”.</a:t>
            </a: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cs typeface="Arial" panose="020B0604020202020204" pitchFamily="34" charset="0"/>
              </a:rPr>
              <a:t>She was </a:t>
            </a:r>
            <a:r>
              <a:rPr lang="en-GB"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posthumously awarded the George Cross, one of only three women in history to receive such an accolade, along with the </a:t>
            </a:r>
            <a:r>
              <a:rPr lang="en-GB" sz="1800" dirty="0">
                <a:solidFill>
                  <a:schemeClr val="accent1">
                    <a:lumMod val="75000"/>
                  </a:schemeClr>
                </a:solidFill>
                <a:latin typeface="Arial" panose="020B0604020202020204" pitchFamily="34" charset="0"/>
                <a:cs typeface="Arial" panose="020B0604020202020204" pitchFamily="34" charset="0"/>
              </a:rPr>
              <a:t>Croix de Guerre</a:t>
            </a:r>
            <a:r>
              <a:rPr lang="en-GB" dirty="0">
                <a:solidFill>
                  <a:schemeClr val="accent1">
                    <a:lumMod val="75000"/>
                  </a:schemeClr>
                </a:solidFill>
                <a:latin typeface="Arial" panose="020B0604020202020204" pitchFamily="34" charset="0"/>
                <a:cs typeface="Arial" panose="020B0604020202020204" pitchFamily="34" charset="0"/>
              </a:rPr>
              <a:t> by France. </a:t>
            </a:r>
            <a:endParaRPr lang="en-GB" sz="18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50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58E5-EE6A-4302-82B3-489EC165B365}"/>
              </a:ext>
            </a:extLst>
          </p:cNvPr>
          <p:cNvSpPr>
            <a:spLocks noGrp="1"/>
          </p:cNvSpPr>
          <p:nvPr>
            <p:ph sz="quarter" idx="14"/>
          </p:nvPr>
        </p:nvSpPr>
        <p:spPr/>
        <p:txBody>
          <a:bodyPr/>
          <a:lstStyle/>
          <a:p>
            <a:r>
              <a:rPr lang="en-GB" dirty="0"/>
              <a:t>Forgotten Sacrifice</a:t>
            </a:r>
          </a:p>
          <a:p>
            <a:endParaRPr lang="en-GB" dirty="0"/>
          </a:p>
        </p:txBody>
      </p:sp>
      <p:sp>
        <p:nvSpPr>
          <p:cNvPr id="9" name="TextBox 8">
            <a:extLst>
              <a:ext uri="{FF2B5EF4-FFF2-40B4-BE49-F238E27FC236}">
                <a16:creationId xmlns:a16="http://schemas.microsoft.com/office/drawing/2014/main" id="{6E97CC9D-65D5-46C0-97DB-7A1281C0236F}"/>
              </a:ext>
            </a:extLst>
          </p:cNvPr>
          <p:cNvSpPr txBox="1"/>
          <p:nvPr/>
        </p:nvSpPr>
        <p:spPr>
          <a:xfrm>
            <a:off x="3048739" y="696250"/>
            <a:ext cx="6094520" cy="461665"/>
          </a:xfrm>
          <a:prstGeom prst="rect">
            <a:avLst/>
          </a:prstGeom>
          <a:noFill/>
        </p:spPr>
        <p:txBody>
          <a:bodyPr wrap="square">
            <a:spAutoFit/>
          </a:bodyPr>
          <a:lstStyle/>
          <a:p>
            <a:pPr algn="ctr"/>
            <a:r>
              <a:rPr lang="en-GB" sz="2400" b="1" dirty="0">
                <a:solidFill>
                  <a:schemeClr val="accent1">
                    <a:lumMod val="75000"/>
                  </a:schemeClr>
                </a:solidFill>
                <a:latin typeface="Arial" panose="020B0604020202020204" pitchFamily="34" charset="0"/>
                <a:cs typeface="Arial" panose="020B0604020202020204" pitchFamily="34" charset="0"/>
              </a:rPr>
              <a:t>Remembering the Forgotten</a:t>
            </a:r>
          </a:p>
        </p:txBody>
      </p:sp>
      <p:sp>
        <p:nvSpPr>
          <p:cNvPr id="10" name="TextBox 9">
            <a:extLst>
              <a:ext uri="{FF2B5EF4-FFF2-40B4-BE49-F238E27FC236}">
                <a16:creationId xmlns:a16="http://schemas.microsoft.com/office/drawing/2014/main" id="{E1CB7C9B-43BC-4DB6-97C3-4F9F07A82D2A}"/>
              </a:ext>
            </a:extLst>
          </p:cNvPr>
          <p:cNvSpPr txBox="1"/>
          <p:nvPr/>
        </p:nvSpPr>
        <p:spPr>
          <a:xfrm>
            <a:off x="363083" y="1483229"/>
            <a:ext cx="11752717" cy="5355312"/>
          </a:xfrm>
          <a:prstGeom prst="rect">
            <a:avLst/>
          </a:prstGeom>
          <a:noFill/>
        </p:spPr>
        <p:txBody>
          <a:bodyPr wrap="square" lIns="91440" tIns="45720" rIns="91440" bIns="45720" anchor="t">
            <a:spAutoFit/>
          </a:bodyPr>
          <a:lstStyle/>
          <a:p>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Today there are many organisations that have sought to address the many veterans who have felt forgotten, and to ensure the service and sacrifice of all is remembered, such as:</a:t>
            </a:r>
          </a:p>
          <a:p>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 Kohima Educational Trust</a:t>
            </a: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Help for Forgotten Allies</a:t>
            </a: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Royal Commonwealth Ex-Servicemen’s League</a:t>
            </a: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 Commonwealth War Graves Commission</a:t>
            </a: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 Not Forgotten Association</a:t>
            </a: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COFEPOW – The Children (&amp; Families) of the Far East Prisoners of War</a:t>
            </a:r>
          </a:p>
          <a:p>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There are also many regimental or campaign associations that seek to highlight the role played by all, for example</a:t>
            </a:r>
          </a:p>
          <a:p>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 King’s African Rifles and East African Forces Association</a:t>
            </a: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 Italy Star Association</a:t>
            </a: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 Burma Star Association</a:t>
            </a: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 Indian Army Ex-Servicemen’s Association </a:t>
            </a: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The West Indian Association of Service Personnel </a:t>
            </a:r>
          </a:p>
          <a:p>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8525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58E5-EE6A-4302-82B3-489EC165B365}"/>
              </a:ext>
            </a:extLst>
          </p:cNvPr>
          <p:cNvSpPr>
            <a:spLocks noGrp="1"/>
          </p:cNvSpPr>
          <p:nvPr>
            <p:ph sz="quarter" idx="14"/>
          </p:nvPr>
        </p:nvSpPr>
        <p:spPr/>
        <p:txBody>
          <a:bodyPr/>
          <a:lstStyle/>
          <a:p>
            <a:r>
              <a:rPr lang="en-GB" dirty="0"/>
              <a:t>Forgotten Sacrifice</a:t>
            </a:r>
          </a:p>
          <a:p>
            <a:endParaRPr lang="en-GB" dirty="0"/>
          </a:p>
        </p:txBody>
      </p:sp>
      <p:sp>
        <p:nvSpPr>
          <p:cNvPr id="9" name="TextBox 8">
            <a:extLst>
              <a:ext uri="{FF2B5EF4-FFF2-40B4-BE49-F238E27FC236}">
                <a16:creationId xmlns:a16="http://schemas.microsoft.com/office/drawing/2014/main" id="{6E97CC9D-65D5-46C0-97DB-7A1281C0236F}"/>
              </a:ext>
            </a:extLst>
          </p:cNvPr>
          <p:cNvSpPr txBox="1"/>
          <p:nvPr/>
        </p:nvSpPr>
        <p:spPr>
          <a:xfrm>
            <a:off x="3048740" y="696250"/>
            <a:ext cx="6094520" cy="461665"/>
          </a:xfrm>
          <a:prstGeom prst="rect">
            <a:avLst/>
          </a:prstGeom>
          <a:noFill/>
        </p:spPr>
        <p:txBody>
          <a:bodyPr wrap="square">
            <a:spAutoFit/>
          </a:bodyPr>
          <a:lstStyle/>
          <a:p>
            <a:pPr algn="ctr"/>
            <a:r>
              <a:rPr lang="en-GB" sz="2400" b="1" dirty="0">
                <a:solidFill>
                  <a:schemeClr val="accent1">
                    <a:lumMod val="75000"/>
                  </a:schemeClr>
                </a:solidFill>
                <a:latin typeface="Arial" panose="020B0604020202020204" pitchFamily="34" charset="0"/>
                <a:cs typeface="Arial" panose="020B0604020202020204" pitchFamily="34" charset="0"/>
              </a:rPr>
              <a:t>How to get involved</a:t>
            </a:r>
          </a:p>
        </p:txBody>
      </p:sp>
      <p:sp>
        <p:nvSpPr>
          <p:cNvPr id="10" name="TextBox 9">
            <a:extLst>
              <a:ext uri="{FF2B5EF4-FFF2-40B4-BE49-F238E27FC236}">
                <a16:creationId xmlns:a16="http://schemas.microsoft.com/office/drawing/2014/main" id="{E1CB7C9B-43BC-4DB6-97C3-4F9F07A82D2A}"/>
              </a:ext>
            </a:extLst>
          </p:cNvPr>
          <p:cNvSpPr txBox="1"/>
          <p:nvPr/>
        </p:nvSpPr>
        <p:spPr>
          <a:xfrm>
            <a:off x="372040" y="1360436"/>
            <a:ext cx="11752717" cy="4524315"/>
          </a:xfrm>
          <a:prstGeom prst="rect">
            <a:avLst/>
          </a:prstGeom>
          <a:noFill/>
        </p:spPr>
        <p:txBody>
          <a:bodyPr wrap="square" lIns="91440" tIns="45720" rIns="91440" bIns="45720" anchor="t">
            <a:spAutoFit/>
          </a:bodyPr>
          <a:lstStyle/>
          <a:p>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Help us remember all those whose stories have been forgotten or have yet to be told,  </a:t>
            </a:r>
          </a:p>
          <a:p>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Browse our collection of film stories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hlinkClick r:id="rId2"/>
              </a:rPr>
              <a:t>here</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and share them with your friends, colleagues, and families.</a:t>
            </a:r>
          </a:p>
          <a:p>
            <a:pPr marL="285750" indent="-285750">
              <a:buFont typeface="Arial" panose="020B0604020202020204" pitchFamily="34" charset="0"/>
              <a:buChar char="•"/>
            </a:pPr>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View more stories from the RBL on the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hlinkClick r:id="rId3"/>
              </a:rPr>
              <a:t>South Asian Heritage Month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and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hlinkClick r:id="rId4"/>
              </a:rPr>
              <a:t>Black History Month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websites.</a:t>
            </a:r>
          </a:p>
          <a:p>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Share these stories through your social media platforms and shine a light on forgotten sacrifices. </a:t>
            </a:r>
          </a:p>
          <a:p>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Find out more about your own family’s or community’s history of service and sacrifice on the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hlinkClick r:id="rId5"/>
              </a:rPr>
              <a:t>Nation Archives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or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hlinkClick r:id="rId6"/>
              </a:rPr>
              <a:t>Forces War Records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websites. </a:t>
            </a:r>
          </a:p>
          <a:p>
            <a:pPr marL="285750" indent="-285750">
              <a:buFont typeface="Arial" panose="020B0604020202020204" pitchFamily="34" charset="0"/>
              <a:buChar char="•"/>
            </a:pPr>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Find out more about the role of British and Commonwealth forces during the Second World War by looking at the Royal British Legion’s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hlinkClick r:id="rId7"/>
              </a:rPr>
              <a:t>VE Day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and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hlinkClick r:id="rId8"/>
              </a:rPr>
              <a:t>VJ Day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webpages </a:t>
            </a:r>
          </a:p>
          <a:p>
            <a:pPr marL="285750" indent="-285750">
              <a:buFont typeface="Arial" panose="020B0604020202020204" pitchFamily="34" charset="0"/>
              <a:buChar char="•"/>
            </a:pPr>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Explore our free to download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hlinkClick r:id="rId9"/>
              </a:rPr>
              <a:t>learning resources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for parents and teachers and share the many stories of men and women from across Britain and the Commonwealth who served and sacrificed </a:t>
            </a:r>
          </a:p>
        </p:txBody>
      </p:sp>
    </p:spTree>
    <p:extLst>
      <p:ext uri="{BB962C8B-B14F-4D97-AF65-F5344CB8AC3E}">
        <p14:creationId xmlns:p14="http://schemas.microsoft.com/office/powerpoint/2010/main" val="3751215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Forgotten Sacrifice</a:t>
            </a:r>
          </a:p>
        </p:txBody>
      </p:sp>
    </p:spTree>
    <p:extLst>
      <p:ext uri="{BB962C8B-B14F-4D97-AF65-F5344CB8AC3E}">
        <p14:creationId xmlns:p14="http://schemas.microsoft.com/office/powerpoint/2010/main" val="198391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58E5-EE6A-4302-82B3-489EC165B365}"/>
              </a:ext>
            </a:extLst>
          </p:cNvPr>
          <p:cNvSpPr>
            <a:spLocks noGrp="1"/>
          </p:cNvSpPr>
          <p:nvPr>
            <p:ph sz="quarter" idx="14"/>
          </p:nvPr>
        </p:nvSpPr>
        <p:spPr/>
        <p:txBody>
          <a:bodyPr/>
          <a:lstStyle/>
          <a:p>
            <a:r>
              <a:rPr lang="en-GB" dirty="0"/>
              <a:t>Forgotten Sacrifice</a:t>
            </a:r>
          </a:p>
          <a:p>
            <a:endParaRPr lang="en-GB" dirty="0"/>
          </a:p>
        </p:txBody>
      </p:sp>
      <p:sp>
        <p:nvSpPr>
          <p:cNvPr id="9" name="TextBox 8">
            <a:extLst>
              <a:ext uri="{FF2B5EF4-FFF2-40B4-BE49-F238E27FC236}">
                <a16:creationId xmlns:a16="http://schemas.microsoft.com/office/drawing/2014/main" id="{6E97CC9D-65D5-46C0-97DB-7A1281C0236F}"/>
              </a:ext>
            </a:extLst>
          </p:cNvPr>
          <p:cNvSpPr txBox="1"/>
          <p:nvPr/>
        </p:nvSpPr>
        <p:spPr>
          <a:xfrm>
            <a:off x="3048739" y="696250"/>
            <a:ext cx="6094520" cy="461665"/>
          </a:xfrm>
          <a:prstGeom prst="rect">
            <a:avLst/>
          </a:prstGeom>
          <a:noFill/>
        </p:spPr>
        <p:txBody>
          <a:bodyPr wrap="square">
            <a:spAutoFit/>
          </a:bodyPr>
          <a:lstStyle/>
          <a:p>
            <a:pPr algn="ctr"/>
            <a:r>
              <a:rPr lang="en-GB" sz="2400" b="1" dirty="0">
                <a:solidFill>
                  <a:schemeClr val="accent1">
                    <a:lumMod val="75000"/>
                  </a:schemeClr>
                </a:solidFill>
                <a:latin typeface="Arial" panose="020B0604020202020204" pitchFamily="34" charset="0"/>
                <a:cs typeface="Arial" panose="020B0604020202020204" pitchFamily="34" charset="0"/>
              </a:rPr>
              <a:t>Remembrance</a:t>
            </a:r>
          </a:p>
        </p:txBody>
      </p:sp>
      <p:sp>
        <p:nvSpPr>
          <p:cNvPr id="10" name="TextBox 9">
            <a:extLst>
              <a:ext uri="{FF2B5EF4-FFF2-40B4-BE49-F238E27FC236}">
                <a16:creationId xmlns:a16="http://schemas.microsoft.com/office/drawing/2014/main" id="{E1CB7C9B-43BC-4DB6-97C3-4F9F07A82D2A}"/>
              </a:ext>
            </a:extLst>
          </p:cNvPr>
          <p:cNvSpPr txBox="1"/>
          <p:nvPr/>
        </p:nvSpPr>
        <p:spPr>
          <a:xfrm>
            <a:off x="314890" y="1483229"/>
            <a:ext cx="11752717" cy="4632550"/>
          </a:xfrm>
          <a:prstGeom prst="rect">
            <a:avLst/>
          </a:prstGeom>
          <a:noFill/>
        </p:spPr>
        <p:txBody>
          <a:bodyPr wrap="square" lIns="91440" tIns="45720" rIns="91440" bIns="45720" anchor="t">
            <a:spAutoFit/>
          </a:bodyPr>
          <a:lstStyle/>
          <a:p>
            <a:r>
              <a:rPr lang="en-GB"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What is Remembrance?​</a:t>
            </a:r>
            <a:endParaRPr lang="en-GB"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r>
              <a:rPr lang="en-GB"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a:t>
            </a:r>
          </a:p>
          <a:p>
            <a:pPr marL="342900" lvl="0" indent="-342900">
              <a:buFont typeface="Arial" panose="020B0604020202020204" pitchFamily="34" charset="0"/>
              <a:buChar char="•"/>
            </a:pPr>
            <a:r>
              <a:rPr lang="en-GB"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Remembrance is an act of honouring those who serve, or have served, to defend our democratic freedoms and way of life ​</a:t>
            </a:r>
          </a:p>
          <a:p>
            <a:pPr marL="342900" lvl="0" indent="-342900">
              <a:buFont typeface="Arial" panose="020B0604020202020204" pitchFamily="34" charset="0"/>
              <a:buChar char="•"/>
            </a:pPr>
            <a:r>
              <a:rPr lang="en-GB"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Remembrance does not glorify war and its symbol, the red poppy, is a sign of both Remembrance and hope for a peaceful future.</a:t>
            </a:r>
          </a:p>
          <a:p>
            <a:pPr marL="342900" lvl="0" indent="-342900">
              <a:lnSpc>
                <a:spcPct val="107000"/>
              </a:lnSpc>
              <a:spcAft>
                <a:spcPts val="800"/>
              </a:spcAft>
              <a:buFont typeface="Arial" panose="020B0604020202020204" pitchFamily="34" charset="0"/>
              <a:buChar char="•"/>
            </a:pPr>
            <a:r>
              <a:rPr lang="en-GB"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Remembrance is not prescriptive and when we Remember we unite across faiths, cultures and backgrounds to remember the sacrifice of the Armed Forces community from Britain and the Commonwealth. ​</a:t>
            </a:r>
          </a:p>
          <a:p>
            <a:pPr marL="342900" lvl="0" indent="-342900">
              <a:lnSpc>
                <a:spcPct val="107000"/>
              </a:lnSpc>
              <a:spcAft>
                <a:spcPts val="800"/>
              </a:spcAft>
              <a:buFont typeface="Arial" panose="020B0604020202020204" pitchFamily="34" charset="0"/>
              <a:buChar char="•"/>
            </a:pPr>
            <a:endParaRPr lang="en-GB"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Who and what we Remember?</a:t>
            </a:r>
            <a:endParaRPr lang="en-GB"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The service and sacrifice of the Armed Forces community from Britain and the Commonwealth</a:t>
            </a:r>
          </a:p>
          <a:p>
            <a:pPr marL="342900" lvl="0" indent="-342900">
              <a:buFont typeface="Arial" panose="020B0604020202020204" pitchFamily="34" charset="0"/>
              <a:buChar char="•"/>
            </a:pPr>
            <a:r>
              <a:rPr lang="en-GB"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The special contribution of families and of the emergency services, and</a:t>
            </a:r>
          </a:p>
          <a:p>
            <a:pPr marL="342900" lvl="0" indent="-342900">
              <a:buFont typeface="Arial" panose="020B0604020202020204" pitchFamily="34" charset="0"/>
              <a:buChar char="•"/>
            </a:pPr>
            <a:r>
              <a:rPr lang="en-GB" sz="18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We acknowledge innocent civilians who have lost their lives in conflict and acts of terrorism</a:t>
            </a:r>
          </a:p>
          <a:p>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1603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58E5-EE6A-4302-82B3-489EC165B365}"/>
              </a:ext>
            </a:extLst>
          </p:cNvPr>
          <p:cNvSpPr>
            <a:spLocks noGrp="1"/>
          </p:cNvSpPr>
          <p:nvPr>
            <p:ph sz="quarter" idx="14"/>
          </p:nvPr>
        </p:nvSpPr>
        <p:spPr/>
        <p:txBody>
          <a:bodyPr/>
          <a:lstStyle/>
          <a:p>
            <a:r>
              <a:rPr lang="en-GB" dirty="0"/>
              <a:t>Forgotten Sacrifice</a:t>
            </a:r>
          </a:p>
          <a:p>
            <a:endParaRPr lang="en-GB" dirty="0"/>
          </a:p>
        </p:txBody>
      </p:sp>
      <p:sp>
        <p:nvSpPr>
          <p:cNvPr id="9" name="TextBox 8">
            <a:extLst>
              <a:ext uri="{FF2B5EF4-FFF2-40B4-BE49-F238E27FC236}">
                <a16:creationId xmlns:a16="http://schemas.microsoft.com/office/drawing/2014/main" id="{6E97CC9D-65D5-46C0-97DB-7A1281C0236F}"/>
              </a:ext>
            </a:extLst>
          </p:cNvPr>
          <p:cNvSpPr txBox="1"/>
          <p:nvPr/>
        </p:nvSpPr>
        <p:spPr>
          <a:xfrm>
            <a:off x="3048739" y="696250"/>
            <a:ext cx="6094520" cy="461665"/>
          </a:xfrm>
          <a:prstGeom prst="rect">
            <a:avLst/>
          </a:prstGeom>
          <a:noFill/>
        </p:spPr>
        <p:txBody>
          <a:bodyPr wrap="square">
            <a:spAutoFit/>
          </a:bodyPr>
          <a:lstStyle/>
          <a:p>
            <a:pPr algn="ctr"/>
            <a:r>
              <a:rPr lang="en-GB" sz="2400" b="1" dirty="0">
                <a:solidFill>
                  <a:schemeClr val="accent1">
                    <a:lumMod val="75000"/>
                  </a:schemeClr>
                </a:solidFill>
                <a:latin typeface="Arial" panose="020B0604020202020204" pitchFamily="34" charset="0"/>
                <a:cs typeface="Arial" panose="020B0604020202020204" pitchFamily="34" charset="0"/>
              </a:rPr>
              <a:t>Why do we remember?</a:t>
            </a:r>
          </a:p>
        </p:txBody>
      </p:sp>
      <p:sp>
        <p:nvSpPr>
          <p:cNvPr id="10" name="TextBox 9">
            <a:extLst>
              <a:ext uri="{FF2B5EF4-FFF2-40B4-BE49-F238E27FC236}">
                <a16:creationId xmlns:a16="http://schemas.microsoft.com/office/drawing/2014/main" id="{E1CB7C9B-43BC-4DB6-97C3-4F9F07A82D2A}"/>
              </a:ext>
            </a:extLst>
          </p:cNvPr>
          <p:cNvSpPr txBox="1"/>
          <p:nvPr/>
        </p:nvSpPr>
        <p:spPr>
          <a:xfrm>
            <a:off x="372040" y="1360436"/>
            <a:ext cx="11752717" cy="4524315"/>
          </a:xfrm>
          <a:prstGeom prst="rect">
            <a:avLst/>
          </a:prstGeom>
          <a:noFill/>
        </p:spPr>
        <p:txBody>
          <a:bodyPr wrap="square" lIns="91440" tIns="45720" rIns="91440" bIns="45720" anchor="t">
            <a:spAutoFit/>
          </a:bodyPr>
          <a:lstStyle/>
          <a:p>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Remembrance serves a number of important purposes:​</a:t>
            </a:r>
          </a:p>
          <a:p>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As thanks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It is a chance for individuals, communities and the nation to honour those who serve and sacrifice to defend our way of life and who gave their today for our tomorrow. ​</a:t>
            </a:r>
          </a:p>
          <a:p>
            <a:pPr marL="285750" indent="-285750">
              <a:buFont typeface="Arial" panose="020B0604020202020204" pitchFamily="34" charset="0"/>
              <a:buChar char="•"/>
            </a:pPr>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To bring communities together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Communities across Britain irrespective of religion, race or ethnicity share a history of service and sacrifice from the two World Wars through to the present day.  Remembrance is a time to reflect on what we have in common.  ​</a:t>
            </a:r>
          </a:p>
          <a:p>
            <a:pPr marL="285750" indent="-285750">
              <a:buFont typeface="Arial" panose="020B0604020202020204" pitchFamily="34" charset="0"/>
              <a:buChar char="•"/>
            </a:pPr>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To understand who we are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To understand modern Britain is to understand that it was built upon the service and sacrifice of millions of men and women from Britain and the Commonwealth during the two World Wars and in the rebuilding of the nation after them​.</a:t>
            </a:r>
          </a:p>
          <a:p>
            <a:pPr marL="285750" indent="-285750">
              <a:buFont typeface="Arial" panose="020B0604020202020204" pitchFamily="34" charset="0"/>
              <a:buChar char="•"/>
            </a:pPr>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To learn </a:t>
            </a:r>
            <a:r>
              <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As we remember the service and sacrifice of so many, who came from every walk of life and from every background, whether they served 100 years ago or today, the act of remembering reminds us that we must all continue to strive for a better and more peaceful future.</a:t>
            </a:r>
          </a:p>
        </p:txBody>
      </p:sp>
    </p:spTree>
    <p:extLst>
      <p:ext uri="{BB962C8B-B14F-4D97-AF65-F5344CB8AC3E}">
        <p14:creationId xmlns:p14="http://schemas.microsoft.com/office/powerpoint/2010/main" val="421331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58E5-EE6A-4302-82B3-489EC165B365}"/>
              </a:ext>
            </a:extLst>
          </p:cNvPr>
          <p:cNvSpPr>
            <a:spLocks noGrp="1"/>
          </p:cNvSpPr>
          <p:nvPr>
            <p:ph sz="quarter" idx="14"/>
          </p:nvPr>
        </p:nvSpPr>
        <p:spPr/>
        <p:txBody>
          <a:bodyPr/>
          <a:lstStyle/>
          <a:p>
            <a:r>
              <a:rPr lang="en-GB" dirty="0"/>
              <a:t>Forgotten Sacrifice</a:t>
            </a:r>
          </a:p>
          <a:p>
            <a:endParaRPr lang="en-GB" dirty="0"/>
          </a:p>
        </p:txBody>
      </p:sp>
      <p:sp>
        <p:nvSpPr>
          <p:cNvPr id="9" name="TextBox 8">
            <a:extLst>
              <a:ext uri="{FF2B5EF4-FFF2-40B4-BE49-F238E27FC236}">
                <a16:creationId xmlns:a16="http://schemas.microsoft.com/office/drawing/2014/main" id="{6E97CC9D-65D5-46C0-97DB-7A1281C0236F}"/>
              </a:ext>
            </a:extLst>
          </p:cNvPr>
          <p:cNvSpPr txBox="1"/>
          <p:nvPr/>
        </p:nvSpPr>
        <p:spPr>
          <a:xfrm>
            <a:off x="3048739" y="696250"/>
            <a:ext cx="6094520" cy="461665"/>
          </a:xfrm>
          <a:prstGeom prst="rect">
            <a:avLst/>
          </a:prstGeom>
          <a:noFill/>
        </p:spPr>
        <p:txBody>
          <a:bodyPr wrap="square">
            <a:spAutoFit/>
          </a:bodyPr>
          <a:lstStyle/>
          <a:p>
            <a:pPr algn="ctr"/>
            <a:r>
              <a:rPr lang="en-GB" sz="2400" b="1" dirty="0">
                <a:solidFill>
                  <a:schemeClr val="accent1">
                    <a:lumMod val="75000"/>
                  </a:schemeClr>
                </a:solidFill>
                <a:latin typeface="Arial" panose="020B0604020202020204" pitchFamily="34" charset="0"/>
                <a:cs typeface="Arial" panose="020B0604020202020204" pitchFamily="34" charset="0"/>
              </a:rPr>
              <a:t>What is Forgotten Sacrifice?</a:t>
            </a:r>
          </a:p>
        </p:txBody>
      </p:sp>
      <p:sp>
        <p:nvSpPr>
          <p:cNvPr id="10" name="TextBox 9">
            <a:extLst>
              <a:ext uri="{FF2B5EF4-FFF2-40B4-BE49-F238E27FC236}">
                <a16:creationId xmlns:a16="http://schemas.microsoft.com/office/drawing/2014/main" id="{E1CB7C9B-43BC-4DB6-97C3-4F9F07A82D2A}"/>
              </a:ext>
            </a:extLst>
          </p:cNvPr>
          <p:cNvSpPr txBox="1"/>
          <p:nvPr/>
        </p:nvSpPr>
        <p:spPr>
          <a:xfrm>
            <a:off x="439283" y="1356436"/>
            <a:ext cx="11752717" cy="4524315"/>
          </a:xfrm>
          <a:prstGeom prst="rect">
            <a:avLst/>
          </a:prstGeom>
          <a:noFill/>
        </p:spPr>
        <p:txBody>
          <a:bodyPr wrap="square" lIns="91440" tIns="45720" rIns="91440" bIns="45720" anchor="t">
            <a:spAutoFit/>
          </a:bodyPr>
          <a:lstStyle/>
          <a:p>
            <a:r>
              <a:rPr lang="en-GB" dirty="0">
                <a:solidFill>
                  <a:schemeClr val="accent1">
                    <a:lumMod val="75000"/>
                  </a:schemeClr>
                </a:solidFill>
                <a:latin typeface="Arial"/>
                <a:ea typeface="Calibri" panose="020F0502020204030204" pitchFamily="34" charset="0"/>
                <a:cs typeface="Arial"/>
              </a:rPr>
              <a:t>In 2020 the Royal British Legion and British Future launched a project</a:t>
            </a:r>
          </a:p>
          <a:p>
            <a:r>
              <a:rPr lang="en-GB" dirty="0">
                <a:solidFill>
                  <a:schemeClr val="accent1">
                    <a:lumMod val="75000"/>
                  </a:schemeClr>
                </a:solidFill>
                <a:latin typeface="Arial"/>
                <a:ea typeface="Calibri" panose="020F0502020204030204" pitchFamily="34" charset="0"/>
                <a:cs typeface="Arial"/>
              </a:rPr>
              <a:t> with British Future called </a:t>
            </a:r>
            <a:r>
              <a:rPr lang="en-GB" dirty="0">
                <a:solidFill>
                  <a:schemeClr val="accent1">
                    <a:lumMod val="75000"/>
                  </a:schemeClr>
                </a:solidFill>
                <a:latin typeface="Arial"/>
                <a:ea typeface="Calibri" panose="020F0502020204030204" pitchFamily="34" charset="0"/>
                <a:cs typeface="Arial"/>
                <a:hlinkClick r:id="rId2">
                  <a:extLst>
                    <a:ext uri="{A12FA001-AC4F-418D-AE19-62706E023703}">
                      <ahyp:hlinkClr xmlns:ahyp="http://schemas.microsoft.com/office/drawing/2018/hyperlinkcolor" val="tx"/>
                    </a:ext>
                  </a:extLst>
                </a:hlinkClick>
              </a:rPr>
              <a:t>Forgotten Sacrifice</a:t>
            </a:r>
            <a:r>
              <a:rPr lang="en-GB" dirty="0">
                <a:solidFill>
                  <a:schemeClr val="accent1">
                    <a:lumMod val="75000"/>
                  </a:schemeClr>
                </a:solidFill>
                <a:latin typeface="Arial"/>
                <a:ea typeface="Calibri" panose="020F0502020204030204" pitchFamily="34" charset="0"/>
                <a:cs typeface="Arial"/>
              </a:rPr>
              <a:t>, its purpose was to help </a:t>
            </a:r>
          </a:p>
          <a:p>
            <a:r>
              <a:rPr lang="en-GB" dirty="0">
                <a:solidFill>
                  <a:schemeClr val="accent1">
                    <a:lumMod val="75000"/>
                  </a:schemeClr>
                </a:solidFill>
                <a:latin typeface="Arial"/>
                <a:ea typeface="Calibri" panose="020F0502020204030204" pitchFamily="34" charset="0"/>
                <a:cs typeface="Arial"/>
              </a:rPr>
              <a:t>ensure that the service and sacrifice </a:t>
            </a:r>
            <a:r>
              <a:rPr lang="en-GB" b="0" dirty="0">
                <a:solidFill>
                  <a:schemeClr val="accent1">
                    <a:lumMod val="75000"/>
                  </a:schemeClr>
                </a:solidFill>
                <a:effectLst/>
                <a:latin typeface="Arial"/>
                <a:cs typeface="Arial"/>
              </a:rPr>
              <a:t>of people from </a:t>
            </a:r>
            <a:r>
              <a:rPr lang="en-GB" dirty="0">
                <a:solidFill>
                  <a:schemeClr val="accent1">
                    <a:lumMod val="75000"/>
                  </a:schemeClr>
                </a:solidFill>
                <a:latin typeface="Arial"/>
                <a:cs typeface="Arial"/>
              </a:rPr>
              <a:t>communities</a:t>
            </a:r>
            <a:r>
              <a:rPr lang="en-GB" b="0" dirty="0">
                <a:solidFill>
                  <a:schemeClr val="accent1">
                    <a:lumMod val="75000"/>
                  </a:schemeClr>
                </a:solidFill>
                <a:effectLst/>
                <a:latin typeface="Arial"/>
                <a:cs typeface="Arial"/>
              </a:rPr>
              <a:t> </a:t>
            </a:r>
          </a:p>
          <a:p>
            <a:r>
              <a:rPr lang="en-GB" dirty="0">
                <a:solidFill>
                  <a:schemeClr val="accent1">
                    <a:lumMod val="75000"/>
                  </a:schemeClr>
                </a:solidFill>
                <a:latin typeface="Arial"/>
                <a:cs typeface="Arial"/>
              </a:rPr>
              <a:t>across Britain is </a:t>
            </a:r>
            <a:r>
              <a:rPr lang="en-GB" b="0" dirty="0">
                <a:solidFill>
                  <a:schemeClr val="accent1">
                    <a:lumMod val="75000"/>
                  </a:schemeClr>
                </a:solidFill>
                <a:effectLst/>
                <a:latin typeface="Arial"/>
                <a:cs typeface="Arial"/>
              </a:rPr>
              <a:t>recognised, that all feel able to take part in </a:t>
            </a:r>
          </a:p>
          <a:p>
            <a:r>
              <a:rPr lang="en-GB" b="0" dirty="0">
                <a:solidFill>
                  <a:schemeClr val="accent1">
                    <a:lumMod val="75000"/>
                  </a:schemeClr>
                </a:solidFill>
                <a:effectLst/>
                <a:latin typeface="Arial"/>
                <a:cs typeface="Arial"/>
              </a:rPr>
              <a:t>Remembrance </a:t>
            </a:r>
            <a:r>
              <a:rPr lang="en-GB" dirty="0">
                <a:solidFill>
                  <a:schemeClr val="accent1">
                    <a:lumMod val="75000"/>
                  </a:schemeClr>
                </a:solidFill>
                <a:latin typeface="Arial"/>
                <a:cs typeface="Arial"/>
              </a:rPr>
              <a:t>activities</a:t>
            </a:r>
            <a:r>
              <a:rPr lang="en-GB" b="0" dirty="0">
                <a:solidFill>
                  <a:schemeClr val="accent1">
                    <a:lumMod val="75000"/>
                  </a:schemeClr>
                </a:solidFill>
                <a:effectLst/>
                <a:latin typeface="Arial"/>
                <a:cs typeface="Arial"/>
              </a:rPr>
              <a:t>, and to ensure all who served are fully </a:t>
            </a:r>
          </a:p>
          <a:p>
            <a:r>
              <a:rPr lang="en-GB" b="0" dirty="0">
                <a:solidFill>
                  <a:schemeClr val="accent1">
                    <a:lumMod val="75000"/>
                  </a:schemeClr>
                </a:solidFill>
                <a:effectLst/>
                <a:latin typeface="Arial"/>
                <a:cs typeface="Arial"/>
              </a:rPr>
              <a:t>recognised through better education, commemoration and </a:t>
            </a:r>
          </a:p>
          <a:p>
            <a:r>
              <a:rPr lang="en-GB" b="0" dirty="0">
                <a:solidFill>
                  <a:schemeClr val="accent1">
                    <a:lumMod val="75000"/>
                  </a:schemeClr>
                </a:solidFill>
                <a:effectLst/>
                <a:latin typeface="Arial"/>
                <a:cs typeface="Arial"/>
              </a:rPr>
              <a:t>documentation of our shared history. </a:t>
            </a:r>
          </a:p>
          <a:p>
            <a:endParaRPr lang="en-GB" b="0" dirty="0">
              <a:solidFill>
                <a:schemeClr val="accent1">
                  <a:lumMod val="75000"/>
                </a:schemeClr>
              </a:solidFill>
              <a:effectLst/>
              <a:latin typeface="Arial" panose="020B0604020202020204" pitchFamily="34" charset="0"/>
              <a:cs typeface="Arial" panose="020B0604020202020204" pitchFamily="34" charset="0"/>
            </a:endParaRPr>
          </a:p>
          <a:p>
            <a:r>
              <a:rPr lang="en-GB" dirty="0">
                <a:solidFill>
                  <a:schemeClr val="accent1">
                    <a:lumMod val="75000"/>
                  </a:schemeClr>
                </a:solidFill>
                <a:latin typeface="Arial"/>
                <a:cs typeface="Arial"/>
              </a:rPr>
              <a:t>Men and women of</a:t>
            </a:r>
            <a:r>
              <a:rPr lang="en-GB" b="0" dirty="0">
                <a:solidFill>
                  <a:schemeClr val="accent1">
                    <a:lumMod val="75000"/>
                  </a:schemeClr>
                </a:solidFill>
                <a:effectLst/>
                <a:latin typeface="Arial"/>
                <a:cs typeface="Arial"/>
              </a:rPr>
              <a:t> different </a:t>
            </a:r>
            <a:r>
              <a:rPr lang="en-GB" dirty="0">
                <a:solidFill>
                  <a:schemeClr val="accent1">
                    <a:lumMod val="75000"/>
                  </a:schemeClr>
                </a:solidFill>
                <a:latin typeface="Arial"/>
                <a:cs typeface="Arial"/>
              </a:rPr>
              <a:t>backgrounds, colours</a:t>
            </a:r>
            <a:r>
              <a:rPr lang="en-GB" b="0" dirty="0">
                <a:solidFill>
                  <a:schemeClr val="accent1">
                    <a:lumMod val="75000"/>
                  </a:schemeClr>
                </a:solidFill>
                <a:effectLst/>
                <a:latin typeface="Arial"/>
                <a:cs typeface="Arial"/>
              </a:rPr>
              <a:t> and creeds </a:t>
            </a:r>
          </a:p>
          <a:p>
            <a:r>
              <a:rPr lang="en-GB" b="0" dirty="0">
                <a:solidFill>
                  <a:schemeClr val="accent1">
                    <a:lumMod val="75000"/>
                  </a:schemeClr>
                </a:solidFill>
                <a:effectLst/>
                <a:latin typeface="Arial"/>
                <a:cs typeface="Arial"/>
              </a:rPr>
              <a:t>came from across the Commonwealth</a:t>
            </a:r>
            <a:r>
              <a:rPr lang="en-GB" dirty="0">
                <a:solidFill>
                  <a:schemeClr val="accent1">
                    <a:lumMod val="75000"/>
                  </a:schemeClr>
                </a:solidFill>
                <a:latin typeface="Arial"/>
                <a:cs typeface="Arial"/>
              </a:rPr>
              <a:t> have for over one hundred </a:t>
            </a:r>
          </a:p>
          <a:p>
            <a:r>
              <a:rPr lang="en-GB" dirty="0">
                <a:solidFill>
                  <a:schemeClr val="accent1">
                    <a:lumMod val="75000"/>
                  </a:schemeClr>
                </a:solidFill>
                <a:latin typeface="Arial"/>
                <a:cs typeface="Arial"/>
              </a:rPr>
              <a:t>years, played a </a:t>
            </a:r>
            <a:r>
              <a:rPr lang="en-GB" b="0" dirty="0">
                <a:solidFill>
                  <a:schemeClr val="accent1">
                    <a:lumMod val="75000"/>
                  </a:schemeClr>
                </a:solidFill>
                <a:effectLst/>
                <a:latin typeface="Arial"/>
                <a:cs typeface="Arial"/>
              </a:rPr>
              <a:t>crucial role in defending the freedoms we enjoy today. </a:t>
            </a:r>
          </a:p>
          <a:p>
            <a:r>
              <a:rPr lang="en-GB" b="0" dirty="0">
                <a:solidFill>
                  <a:schemeClr val="accent1">
                    <a:lumMod val="75000"/>
                  </a:schemeClr>
                </a:solidFill>
                <a:effectLst/>
                <a:latin typeface="Arial"/>
                <a:cs typeface="Arial"/>
              </a:rPr>
              <a:t>The armies that fought in the Second World War </a:t>
            </a:r>
            <a:r>
              <a:rPr lang="en-GB" dirty="0">
                <a:solidFill>
                  <a:schemeClr val="accent1">
                    <a:lumMod val="75000"/>
                  </a:schemeClr>
                </a:solidFill>
                <a:latin typeface="Arial"/>
                <a:cs typeface="Arial"/>
              </a:rPr>
              <a:t>were some of </a:t>
            </a:r>
            <a:r>
              <a:rPr lang="en-GB" b="0" dirty="0">
                <a:solidFill>
                  <a:schemeClr val="accent1">
                    <a:lumMod val="75000"/>
                  </a:schemeClr>
                </a:solidFill>
                <a:effectLst/>
                <a:latin typeface="Arial"/>
                <a:cs typeface="Arial"/>
              </a:rPr>
              <a:t>the </a:t>
            </a:r>
          </a:p>
          <a:p>
            <a:r>
              <a:rPr lang="en-GB" b="0" dirty="0">
                <a:solidFill>
                  <a:schemeClr val="accent1">
                    <a:lumMod val="75000"/>
                  </a:schemeClr>
                </a:solidFill>
                <a:effectLst/>
                <a:latin typeface="Arial"/>
                <a:cs typeface="Arial"/>
              </a:rPr>
              <a:t>largest </a:t>
            </a:r>
            <a:r>
              <a:rPr lang="en-GB" dirty="0">
                <a:solidFill>
                  <a:schemeClr val="accent1">
                    <a:lumMod val="75000"/>
                  </a:schemeClr>
                </a:solidFill>
                <a:latin typeface="Arial"/>
                <a:cs typeface="Arial"/>
              </a:rPr>
              <a:t>multi-ethnic forces in history, and many of those who served in </a:t>
            </a:r>
          </a:p>
          <a:p>
            <a:r>
              <a:rPr lang="en-GB" dirty="0">
                <a:solidFill>
                  <a:schemeClr val="accent1">
                    <a:lumMod val="75000"/>
                  </a:schemeClr>
                </a:solidFill>
                <a:latin typeface="Arial"/>
                <a:cs typeface="Arial"/>
              </a:rPr>
              <a:t>these forces would after the war settle in Britain playing a vital role in </a:t>
            </a:r>
          </a:p>
          <a:p>
            <a:r>
              <a:rPr lang="en-GB" dirty="0">
                <a:solidFill>
                  <a:schemeClr val="accent1">
                    <a:lumMod val="75000"/>
                  </a:schemeClr>
                </a:solidFill>
                <a:latin typeface="Arial"/>
                <a:cs typeface="Arial"/>
              </a:rPr>
              <a:t>rebuilding the country and establishing many of Britain's many diverse </a:t>
            </a:r>
          </a:p>
          <a:p>
            <a:r>
              <a:rPr lang="en-GB" dirty="0">
                <a:solidFill>
                  <a:schemeClr val="accent1">
                    <a:lumMod val="75000"/>
                  </a:schemeClr>
                </a:solidFill>
                <a:latin typeface="Arial"/>
                <a:cs typeface="Arial"/>
              </a:rPr>
              <a:t>communities.  </a:t>
            </a:r>
            <a:endParaRPr lang="en-GB" b="0" dirty="0">
              <a:solidFill>
                <a:schemeClr val="accent1">
                  <a:lumMod val="75000"/>
                </a:schemeClr>
              </a:solidFill>
              <a:effectLst/>
              <a:latin typeface="Arial"/>
              <a:cs typeface="Arial"/>
            </a:endParaRPr>
          </a:p>
        </p:txBody>
      </p:sp>
      <p:pic>
        <p:nvPicPr>
          <p:cNvPr id="2050" name="Picture 2">
            <a:extLst>
              <a:ext uri="{FF2B5EF4-FFF2-40B4-BE49-F238E27FC236}">
                <a16:creationId xmlns:a16="http://schemas.microsoft.com/office/drawing/2014/main" id="{26F2BDF1-F16D-481D-93A9-FB653BF90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1871" y="1465954"/>
            <a:ext cx="4424871" cy="4305280"/>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87B23B-C60A-41E8-BFB8-E835114AC153}"/>
              </a:ext>
            </a:extLst>
          </p:cNvPr>
          <p:cNvSpPr txBox="1"/>
          <p:nvPr/>
        </p:nvSpPr>
        <p:spPr>
          <a:xfrm>
            <a:off x="7767129" y="5792418"/>
            <a:ext cx="4424871" cy="369332"/>
          </a:xfrm>
          <a:prstGeom prst="rect">
            <a:avLst/>
          </a:prstGeom>
          <a:noFill/>
        </p:spPr>
        <p:txBody>
          <a:bodyPr wrap="square" rtlCol="0">
            <a:spAutoFit/>
          </a:bodyPr>
          <a:lstStyle/>
          <a:p>
            <a:r>
              <a:rPr lang="en-GB" i="1" dirty="0">
                <a:solidFill>
                  <a:schemeClr val="accent1">
                    <a:lumMod val="75000"/>
                  </a:schemeClr>
                </a:solidFill>
              </a:rPr>
              <a:t>Image from Defence Sikh Network UK</a:t>
            </a:r>
          </a:p>
        </p:txBody>
      </p:sp>
    </p:spTree>
    <p:extLst>
      <p:ext uri="{BB962C8B-B14F-4D97-AF65-F5344CB8AC3E}">
        <p14:creationId xmlns:p14="http://schemas.microsoft.com/office/powerpoint/2010/main" val="130325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57352F-F04D-45C1-A05C-B01359E572FE}"/>
              </a:ext>
            </a:extLst>
          </p:cNvPr>
          <p:cNvSpPr>
            <a:spLocks noGrp="1"/>
          </p:cNvSpPr>
          <p:nvPr>
            <p:ph sz="quarter" idx="14"/>
          </p:nvPr>
        </p:nvSpPr>
        <p:spPr/>
        <p:txBody>
          <a:bodyPr/>
          <a:lstStyle/>
          <a:p>
            <a:r>
              <a:rPr lang="en-GB" dirty="0"/>
              <a:t>Forgotten Sacrifice</a:t>
            </a:r>
          </a:p>
          <a:p>
            <a:endParaRPr lang="en-GB" dirty="0"/>
          </a:p>
        </p:txBody>
      </p:sp>
      <p:sp>
        <p:nvSpPr>
          <p:cNvPr id="11" name="TextBox 10">
            <a:extLst>
              <a:ext uri="{FF2B5EF4-FFF2-40B4-BE49-F238E27FC236}">
                <a16:creationId xmlns:a16="http://schemas.microsoft.com/office/drawing/2014/main" id="{EEC9C90C-F321-428D-AFEE-27D5CD596CA6}"/>
              </a:ext>
            </a:extLst>
          </p:cNvPr>
          <p:cNvSpPr txBox="1"/>
          <p:nvPr/>
        </p:nvSpPr>
        <p:spPr>
          <a:xfrm>
            <a:off x="568734" y="1060645"/>
            <a:ext cx="11079332" cy="2308324"/>
          </a:xfrm>
          <a:prstGeom prst="rect">
            <a:avLst/>
          </a:prstGeom>
          <a:noFill/>
        </p:spPr>
        <p:txBody>
          <a:bodyPr wrap="square" lIns="91440" tIns="45720" rIns="91440" bIns="45720" anchor="t">
            <a:spAutoFit/>
          </a:bodyPr>
          <a:lstStyle/>
          <a:p>
            <a:pPr algn="l"/>
            <a:r>
              <a:rPr lang="en-GB" sz="1600" dirty="0">
                <a:solidFill>
                  <a:schemeClr val="accent1">
                    <a:lumMod val="75000"/>
                  </a:schemeClr>
                </a:solidFill>
                <a:latin typeface="Arial" panose="020B0604020202020204" pitchFamily="34" charset="0"/>
                <a:cs typeface="Arial" panose="020B0604020202020204" pitchFamily="34" charset="0"/>
              </a:rPr>
              <a:t>During the Second World War the total forces of Britain, the Commonwealth and the then British Empire totalled just over 12.6 million:</a:t>
            </a:r>
          </a:p>
          <a:p>
            <a:pPr marL="285750" indent="-285750" algn="l">
              <a:buFont typeface="Arial" panose="020B0604020202020204" pitchFamily="34" charset="0"/>
              <a:buChar char="•"/>
            </a:pPr>
            <a:r>
              <a:rPr lang="en-GB" sz="1600" dirty="0">
                <a:solidFill>
                  <a:schemeClr val="accent1">
                    <a:lumMod val="75000"/>
                  </a:schemeClr>
                </a:solidFill>
                <a:latin typeface="Arial" panose="020B0604020202020204" pitchFamily="34" charset="0"/>
                <a:cs typeface="Arial" panose="020B0604020202020204" pitchFamily="34" charset="0"/>
              </a:rPr>
              <a:t>6.5 million came from the UK</a:t>
            </a:r>
          </a:p>
          <a:p>
            <a:pPr marL="285750" indent="-285750">
              <a:buFont typeface="Arial" panose="020B0604020202020204" pitchFamily="34" charset="0"/>
              <a:buChar char="•"/>
            </a:pPr>
            <a:r>
              <a:rPr lang="en-GB" sz="1600" dirty="0">
                <a:solidFill>
                  <a:schemeClr val="accent1">
                    <a:lumMod val="75000"/>
                  </a:schemeClr>
                </a:solidFill>
                <a:latin typeface="Arial"/>
                <a:cs typeface="Arial"/>
              </a:rPr>
              <a:t>Over 6.1 million came from the Commonwealth and Empire – in addition, the Commonwealth and Empire provided vast levels of financial and material support that were crucial to the Allied war effort. </a:t>
            </a:r>
            <a:endParaRPr lang="en-GB" sz="1600" dirty="0">
              <a:solidFill>
                <a:schemeClr val="accent1">
                  <a:lumMod val="75000"/>
                </a:schemeClr>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600" dirty="0">
              <a:solidFill>
                <a:schemeClr val="accent1">
                  <a:lumMod val="75000"/>
                </a:schemeClr>
              </a:solidFill>
              <a:latin typeface="Arial" panose="020B0604020202020204" pitchFamily="34" charset="0"/>
              <a:cs typeface="Arial" panose="020B0604020202020204" pitchFamily="34" charset="0"/>
            </a:endParaRPr>
          </a:p>
          <a:p>
            <a:pPr algn="l"/>
            <a:r>
              <a:rPr lang="en-GB" sz="1600" dirty="0">
                <a:solidFill>
                  <a:schemeClr val="accent1">
                    <a:lumMod val="75000"/>
                  </a:schemeClr>
                </a:solidFill>
                <a:latin typeface="Arial" panose="020B0604020202020204" pitchFamily="34" charset="0"/>
                <a:cs typeface="Arial" panose="020B0604020202020204" pitchFamily="34" charset="0"/>
              </a:rPr>
              <a:t>The nations and territories that made up the British Empire and Commonwealth in 1939 can be seen below. When Britain went to war the people of the Empire and Commonwealth stood alongside Britain providing manpower, raw materials or both. Britain was never alone during the Second World War as millions rallied to Britain’s cause. </a:t>
            </a:r>
            <a:endParaRPr lang="en-GB" sz="1800" dirty="0">
              <a:solidFill>
                <a:schemeClr val="accent1">
                  <a:lumMod val="7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2DFD645-2B5D-4CE1-A5AD-0EA0DB0A0FB4}"/>
              </a:ext>
            </a:extLst>
          </p:cNvPr>
          <p:cNvSpPr txBox="1"/>
          <p:nvPr/>
        </p:nvSpPr>
        <p:spPr>
          <a:xfrm>
            <a:off x="2486025" y="598980"/>
            <a:ext cx="7762875" cy="461665"/>
          </a:xfrm>
          <a:prstGeom prst="rect">
            <a:avLst/>
          </a:prstGeom>
          <a:noFill/>
        </p:spPr>
        <p:txBody>
          <a:bodyPr wrap="square">
            <a:spAutoFit/>
          </a:bodyPr>
          <a:lstStyle/>
          <a:p>
            <a:pPr algn="ctr"/>
            <a:r>
              <a:rPr lang="en-GB" sz="2400" b="1" dirty="0">
                <a:solidFill>
                  <a:schemeClr val="accent1">
                    <a:lumMod val="75000"/>
                  </a:schemeClr>
                </a:solidFill>
                <a:latin typeface="Arial" panose="020B0604020202020204" pitchFamily="34" charset="0"/>
                <a:cs typeface="Arial" panose="020B0604020202020204" pitchFamily="34" charset="0"/>
              </a:rPr>
              <a:t>The Commonwealth in the Second World War </a:t>
            </a:r>
          </a:p>
        </p:txBody>
      </p:sp>
      <p:pic>
        <p:nvPicPr>
          <p:cNvPr id="1028" name="Picture 4" descr="File:British Empire and Commonwealth 1939.xcf">
            <a:extLst>
              <a:ext uri="{FF2B5EF4-FFF2-40B4-BE49-F238E27FC236}">
                <a16:creationId xmlns:a16="http://schemas.microsoft.com/office/drawing/2014/main" id="{BB3D307E-43F9-4AEB-8C09-3C92AEEA0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365587"/>
            <a:ext cx="7620000" cy="3343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D3FFE7-3127-489C-A802-D22E857D86E6}"/>
              </a:ext>
            </a:extLst>
          </p:cNvPr>
          <p:cNvSpPr txBox="1"/>
          <p:nvPr/>
        </p:nvSpPr>
        <p:spPr>
          <a:xfrm>
            <a:off x="704850" y="3886200"/>
            <a:ext cx="1733550" cy="1077218"/>
          </a:xfrm>
          <a:prstGeom prst="rect">
            <a:avLst/>
          </a:prstGeom>
          <a:noFill/>
        </p:spPr>
        <p:txBody>
          <a:bodyPr wrap="square" rtlCol="0">
            <a:spAutoFit/>
          </a:bodyPr>
          <a:lstStyle/>
          <a:p>
            <a:r>
              <a:rPr lang="en-GB" sz="1600" dirty="0">
                <a:solidFill>
                  <a:schemeClr val="accent1">
                    <a:lumMod val="75000"/>
                  </a:schemeClr>
                </a:solidFill>
                <a:latin typeface="Arial" panose="020B0604020202020204" pitchFamily="34" charset="0"/>
                <a:cs typeface="Arial" panose="020B0604020202020204" pitchFamily="34" charset="0"/>
              </a:rPr>
              <a:t>For a full list of nations and territories visit </a:t>
            </a:r>
            <a:r>
              <a:rPr lang="en-GB" sz="16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 </a:t>
            </a:r>
            <a:endParaRPr lang="en-GB" sz="16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50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58E5-EE6A-4302-82B3-489EC165B365}"/>
              </a:ext>
            </a:extLst>
          </p:cNvPr>
          <p:cNvSpPr>
            <a:spLocks noGrp="1"/>
          </p:cNvSpPr>
          <p:nvPr>
            <p:ph sz="quarter" idx="14"/>
          </p:nvPr>
        </p:nvSpPr>
        <p:spPr/>
        <p:txBody>
          <a:bodyPr/>
          <a:lstStyle/>
          <a:p>
            <a:r>
              <a:rPr lang="en-GB" dirty="0"/>
              <a:t>Forgotten Sacrifice</a:t>
            </a:r>
          </a:p>
          <a:p>
            <a:endParaRPr lang="en-GB" dirty="0"/>
          </a:p>
        </p:txBody>
      </p:sp>
      <p:sp>
        <p:nvSpPr>
          <p:cNvPr id="9" name="TextBox 8">
            <a:extLst>
              <a:ext uri="{FF2B5EF4-FFF2-40B4-BE49-F238E27FC236}">
                <a16:creationId xmlns:a16="http://schemas.microsoft.com/office/drawing/2014/main" id="{6E97CC9D-65D5-46C0-97DB-7A1281C0236F}"/>
              </a:ext>
            </a:extLst>
          </p:cNvPr>
          <p:cNvSpPr txBox="1"/>
          <p:nvPr/>
        </p:nvSpPr>
        <p:spPr>
          <a:xfrm>
            <a:off x="581026" y="696250"/>
            <a:ext cx="10772774" cy="461665"/>
          </a:xfrm>
          <a:prstGeom prst="rect">
            <a:avLst/>
          </a:prstGeom>
          <a:noFill/>
        </p:spPr>
        <p:txBody>
          <a:bodyPr wrap="square">
            <a:spAutoFit/>
          </a:bodyPr>
          <a:lstStyle/>
          <a:p>
            <a:pPr algn="ctr"/>
            <a:r>
              <a:rPr lang="en-GB" sz="2400" b="1" dirty="0">
                <a:solidFill>
                  <a:schemeClr val="accent1">
                    <a:lumMod val="75000"/>
                  </a:schemeClr>
                </a:solidFill>
                <a:latin typeface="Arial" panose="020B0604020202020204" pitchFamily="34" charset="0"/>
                <a:cs typeface="Arial" panose="020B0604020202020204" pitchFamily="34" charset="0"/>
              </a:rPr>
              <a:t>Forgotten Service from Africa, the Caribbean and South Asia Key Facts</a:t>
            </a:r>
          </a:p>
        </p:txBody>
      </p:sp>
      <p:sp>
        <p:nvSpPr>
          <p:cNvPr id="10" name="TextBox 9">
            <a:extLst>
              <a:ext uri="{FF2B5EF4-FFF2-40B4-BE49-F238E27FC236}">
                <a16:creationId xmlns:a16="http://schemas.microsoft.com/office/drawing/2014/main" id="{E1CB7C9B-43BC-4DB6-97C3-4F9F07A82D2A}"/>
              </a:ext>
            </a:extLst>
          </p:cNvPr>
          <p:cNvSpPr txBox="1"/>
          <p:nvPr/>
        </p:nvSpPr>
        <p:spPr>
          <a:xfrm>
            <a:off x="439283" y="1157915"/>
            <a:ext cx="11752717" cy="6647974"/>
          </a:xfrm>
          <a:prstGeom prst="rect">
            <a:avLst/>
          </a:prstGeom>
          <a:noFill/>
        </p:spPr>
        <p:txBody>
          <a:bodyPr wrap="square" lIns="91440" tIns="45720" rIns="91440" bIns="45720" anchor="t">
            <a:spAutoFit/>
          </a:bodyPr>
          <a:lstStyle/>
          <a:p>
            <a:r>
              <a:rPr lang="en-GB" sz="1600" dirty="0">
                <a:solidFill>
                  <a:schemeClr val="accent1">
                    <a:lumMod val="75000"/>
                  </a:schemeClr>
                </a:solidFill>
                <a:latin typeface="Arial"/>
                <a:ea typeface="Calibri" panose="020F0502020204030204" pitchFamily="34" charset="0"/>
                <a:cs typeface="Arial"/>
              </a:rPr>
              <a:t>Africa </a:t>
            </a:r>
          </a:p>
          <a:p>
            <a:pPr marL="285750" indent="-285750">
              <a:buFont typeface="Arial" panose="020B0604020202020204" pitchFamily="34" charset="0"/>
              <a:buChar char="•"/>
            </a:pPr>
            <a:r>
              <a:rPr lang="en-GB" sz="1600" dirty="0">
                <a:solidFill>
                  <a:srgbClr val="0070C0"/>
                </a:solidFill>
                <a:latin typeface="Calibri"/>
                <a:ea typeface="Calibri" panose="020F0502020204030204" pitchFamily="34" charset="0"/>
                <a:cs typeface="Times New Roman"/>
              </a:rPr>
              <a:t>O</a:t>
            </a:r>
            <a:r>
              <a:rPr lang="en-GB" sz="1600" dirty="0">
                <a:solidFill>
                  <a:srgbClr val="0070C0"/>
                </a:solidFill>
                <a:effectLst/>
                <a:latin typeface="Calibri"/>
                <a:ea typeface="Calibri" panose="020F0502020204030204" pitchFamily="34" charset="0"/>
                <a:cs typeface="Times New Roman"/>
              </a:rPr>
              <a:t>ver a million men and women from what were European colonies across Africa were recruited, both voluntarily and forcibly, by European colonial powers to serve in combatant and non-combatant roles.</a:t>
            </a:r>
            <a:r>
              <a:rPr lang="en-GB" sz="1600" dirty="0">
                <a:solidFill>
                  <a:srgbClr val="0070C0"/>
                </a:solidFill>
                <a:latin typeface="Calibri"/>
                <a:ea typeface="Calibri" panose="020F0502020204030204" pitchFamily="34" charset="0"/>
                <a:cs typeface="Times New Roman"/>
              </a:rPr>
              <a:t> </a:t>
            </a:r>
            <a:endParaRPr lang="en-GB" sz="1600" dirty="0">
              <a:solidFill>
                <a:srgbClr val="0070C0"/>
              </a:solidFill>
              <a:effectLst/>
              <a:latin typeface="Calibri"/>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dirty="0">
                <a:solidFill>
                  <a:srgbClr val="0070C0"/>
                </a:solidFill>
                <a:effectLst/>
                <a:latin typeface="Calibri"/>
                <a:ea typeface="Calibri" panose="020F0502020204030204" pitchFamily="34" charset="0"/>
                <a:cs typeface="Times New Roman"/>
              </a:rPr>
              <a:t>More than six hundred </a:t>
            </a:r>
            <a:r>
              <a:rPr lang="en-GB" sz="1600" dirty="0">
                <a:solidFill>
                  <a:srgbClr val="0070C0"/>
                </a:solidFill>
                <a:latin typeface="Calibri"/>
                <a:ea typeface="Calibri" panose="020F0502020204030204" pitchFamily="34" charset="0"/>
                <a:cs typeface="Times New Roman"/>
              </a:rPr>
              <a:t>thousand</a:t>
            </a:r>
            <a:r>
              <a:rPr lang="en-GB" sz="1600" dirty="0">
                <a:solidFill>
                  <a:srgbClr val="0070C0"/>
                </a:solidFill>
                <a:effectLst/>
                <a:latin typeface="Calibri"/>
                <a:ea typeface="Calibri" panose="020F0502020204030204" pitchFamily="34" charset="0"/>
                <a:cs typeface="Times New Roman"/>
              </a:rPr>
              <a:t> </a:t>
            </a:r>
            <a:r>
              <a:rPr lang="en-GB" sz="1600" dirty="0">
                <a:solidFill>
                  <a:srgbClr val="0070C0"/>
                </a:solidFill>
                <a:latin typeface="Calibri"/>
                <a:ea typeface="Calibri" panose="020F0502020204030204" pitchFamily="34" charset="0"/>
                <a:cs typeface="Times New Roman"/>
              </a:rPr>
              <a:t>black Africans</a:t>
            </a:r>
            <a:r>
              <a:rPr lang="en-GB" sz="1600" dirty="0">
                <a:solidFill>
                  <a:srgbClr val="0070C0"/>
                </a:solidFill>
                <a:effectLst/>
                <a:latin typeface="Calibri"/>
                <a:ea typeface="Calibri" panose="020F0502020204030204" pitchFamily="34" charset="0"/>
                <a:cs typeface="Times New Roman"/>
              </a:rPr>
              <a:t> fought for Britain.</a:t>
            </a:r>
          </a:p>
          <a:p>
            <a:pPr marL="285750" indent="-285750">
              <a:buFont typeface="Arial" panose="020B0604020202020204" pitchFamily="34" charset="0"/>
              <a:buChar char="•"/>
            </a:pPr>
            <a:r>
              <a:rPr lang="en-GB" sz="1600" dirty="0">
                <a:solidFill>
                  <a:srgbClr val="0070C0"/>
                </a:solidFill>
                <a:latin typeface="Calibri"/>
                <a:ea typeface="Calibri" panose="020F0502020204030204" pitchFamily="34" charset="0"/>
                <a:cs typeface="Times New Roman"/>
              </a:rPr>
              <a:t>African forces would fight in North and East Africa, Europe, the Middle East and Burma</a:t>
            </a:r>
            <a:r>
              <a:rPr lang="en-GB" sz="1600" dirty="0">
                <a:solidFill>
                  <a:srgbClr val="0070C0"/>
                </a:solidFill>
                <a:effectLst/>
                <a:latin typeface="Calibri"/>
                <a:ea typeface="Calibri" panose="020F0502020204030204" pitchFamily="34" charset="0"/>
                <a:cs typeface="Times New Roman"/>
              </a:rPr>
              <a:t>.</a:t>
            </a:r>
            <a:r>
              <a:rPr lang="en-GB" sz="1600" dirty="0">
                <a:solidFill>
                  <a:srgbClr val="0070C0"/>
                </a:solidFill>
                <a:latin typeface="Calibri"/>
                <a:ea typeface="Calibri" panose="020F0502020204030204" pitchFamily="34" charset="0"/>
                <a:cs typeface="Times New Roman"/>
              </a:rPr>
              <a:t> </a:t>
            </a:r>
            <a:endParaRPr lang="en-GB" sz="1600" dirty="0">
              <a:solidFill>
                <a:srgbClr val="0070C0"/>
              </a:solidFill>
              <a:effectLst/>
              <a:latin typeface="Calibri"/>
              <a:ea typeface="Calibri" panose="020F0502020204030204" pitchFamily="34" charset="0"/>
              <a:cs typeface="Times New Roman" panose="02020603050405020304" pitchFamily="18" charset="0"/>
            </a:endParaRPr>
          </a:p>
          <a:p>
            <a:endParaRPr lang="en-GB" sz="1600" dirty="0">
              <a:solidFill>
                <a:srgbClr val="0070C0"/>
              </a:solidFill>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0070C0"/>
                </a:solidFill>
                <a:latin typeface="Arial"/>
                <a:ea typeface="Calibri" panose="020F0502020204030204" pitchFamily="34" charset="0"/>
                <a:cs typeface="Arial"/>
              </a:rPr>
              <a:t>Caribbean </a:t>
            </a:r>
            <a:endParaRPr lang="en-GB" sz="16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70C0"/>
                </a:solidFill>
                <a:effectLst/>
                <a:latin typeface="Calibri"/>
                <a:ea typeface="Calibri" panose="020F0502020204030204" pitchFamily="34" charset="0"/>
                <a:cs typeface="Times New Roman"/>
              </a:rPr>
              <a:t>Approximately 12,000 men and women from the West Indies saw active service in the Royal Air Force serving as fighter pilots, air gunners, mechanics, ground staff and administrators.</a:t>
            </a:r>
            <a:r>
              <a:rPr lang="en-GB" sz="1600" dirty="0">
                <a:solidFill>
                  <a:srgbClr val="0070C0"/>
                </a:solidFill>
                <a:latin typeface="Calibri"/>
                <a:ea typeface="Calibri" panose="020F0502020204030204" pitchFamily="34" charset="0"/>
                <a:cs typeface="Times New Roman"/>
              </a:rPr>
              <a:t> </a:t>
            </a:r>
            <a:endParaRPr lang="en-GB" sz="1600" dirty="0">
              <a:solidFill>
                <a:srgbClr val="0070C0"/>
              </a:solidFill>
              <a:latin typeface="Calibri"/>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600" dirty="0">
                <a:solidFill>
                  <a:srgbClr val="0070C0"/>
                </a:solidFill>
                <a:effectLst/>
                <a:latin typeface="Calibri"/>
                <a:ea typeface="Calibri" panose="020F0502020204030204" pitchFamily="34" charset="0"/>
                <a:cs typeface="Times New Roman"/>
              </a:rPr>
              <a:t>Around 600 West Indian women were recruited for service in the Auxiliary Territorial Service (ATS), arriving in Britain in 1943, working as clerks, drivers and mechanics.</a:t>
            </a:r>
          </a:p>
          <a:p>
            <a:pPr marL="285750" indent="-285750">
              <a:buFont typeface="Arial" panose="020B0604020202020204" pitchFamily="34" charset="0"/>
              <a:buChar char="•"/>
            </a:pPr>
            <a:r>
              <a:rPr lang="en-GB" sz="1600" dirty="0">
                <a:solidFill>
                  <a:srgbClr val="0070C0"/>
                </a:solidFill>
                <a:effectLst/>
                <a:latin typeface="Calibri"/>
                <a:ea typeface="Calibri" panose="020F0502020204030204" pitchFamily="34" charset="0"/>
                <a:cs typeface="Times New Roman"/>
              </a:rPr>
              <a:t>Thousands of West Indian seamen joined the Merchant Navy, carrying vital supplies across the Atlantic.</a:t>
            </a:r>
          </a:p>
          <a:p>
            <a:endParaRPr lang="en-GB" sz="1600" dirty="0">
              <a:solidFill>
                <a:srgbClr val="0070C0"/>
              </a:solidFill>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0070C0"/>
                </a:solidFill>
                <a:latin typeface="Arial"/>
                <a:ea typeface="Calibri" panose="020F0502020204030204" pitchFamily="34" charset="0"/>
                <a:cs typeface="Arial"/>
              </a:rPr>
              <a:t>South Asia</a:t>
            </a:r>
          </a:p>
          <a:p>
            <a:pPr marL="285750" indent="-285750">
              <a:buFont typeface="Arial" panose="020B0604020202020204" pitchFamily="34" charset="0"/>
              <a:buChar char="•"/>
            </a:pPr>
            <a:r>
              <a:rPr lang="en-GB" sz="1600" dirty="0">
                <a:solidFill>
                  <a:srgbClr val="0070C0"/>
                </a:solidFill>
              </a:rPr>
              <a:t>The undivided Indian Army was by 1945 the largest volunteer army in history, made up of 2.5 million men and women who served on land, sea and in the air. </a:t>
            </a:r>
            <a:endParaRPr lang="en-GB" sz="1600" dirty="0">
              <a:solidFill>
                <a:srgbClr val="0070C0"/>
              </a:solidFill>
              <a:cs typeface="Calibri"/>
            </a:endParaRPr>
          </a:p>
          <a:p>
            <a:pPr marL="285750" indent="-285750">
              <a:buFont typeface="Arial" panose="020B0604020202020204" pitchFamily="34" charset="0"/>
              <a:buChar char="•"/>
            </a:pPr>
            <a:r>
              <a:rPr lang="en-GB" sz="1600" dirty="0">
                <a:solidFill>
                  <a:srgbClr val="0070C0"/>
                </a:solidFill>
              </a:rPr>
              <a:t>22 of the 34 Victoria Crosses won in the Burma Campaign were won by soldiers of South Asian origin - from undivided India (modern day India, Pakistan and Bangladesh), and Nepal.  </a:t>
            </a:r>
            <a:endParaRPr lang="en-GB" sz="1600" dirty="0">
              <a:solidFill>
                <a:srgbClr val="0070C0"/>
              </a:solidFill>
              <a:cs typeface="Calibri"/>
            </a:endParaRPr>
          </a:p>
          <a:p>
            <a:pPr marL="285750" indent="-285750" fontAlgn="base">
              <a:buFont typeface="Arial" panose="020B0604020202020204" pitchFamily="34" charset="0"/>
              <a:buChar char="•"/>
            </a:pPr>
            <a:r>
              <a:rPr lang="en-GB" sz="1600" dirty="0">
                <a:solidFill>
                  <a:srgbClr val="0070C0"/>
                </a:solidFill>
              </a:rPr>
              <a:t>It is estimated that undivided India’s </a:t>
            </a:r>
            <a:r>
              <a:rPr lang="en-GB" sz="1600" b="0" i="0" dirty="0">
                <a:solidFill>
                  <a:srgbClr val="0070C0"/>
                </a:solidFill>
                <a:effectLst/>
              </a:rPr>
              <a:t>entire output of timber, woollen textiles and leather goods, as well as three quarters of its steel and cement, were diverted to the defence of the British Empire. Making it next to Britain the largest contributor to the British, Commonwealth and Empire’s war effort.</a:t>
            </a:r>
            <a:endParaRPr lang="en-GB" sz="1600" b="0" i="0" dirty="0">
              <a:solidFill>
                <a:srgbClr val="0070C0"/>
              </a:solidFill>
              <a:effectLst/>
              <a:cs typeface="Calibri"/>
            </a:endParaRPr>
          </a:p>
          <a:p>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endParaRPr lang="en-GB"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4161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39E0B-A153-4CE2-B194-53B9B16A527B}"/>
              </a:ext>
            </a:extLst>
          </p:cNvPr>
          <p:cNvSpPr>
            <a:spLocks noGrp="1"/>
          </p:cNvSpPr>
          <p:nvPr>
            <p:ph sz="quarter" idx="14"/>
          </p:nvPr>
        </p:nvSpPr>
        <p:spPr>
          <a:xfrm>
            <a:off x="4339925" y="60118"/>
            <a:ext cx="3536950" cy="277364"/>
          </a:xfrm>
        </p:spPr>
        <p:txBody>
          <a:bodyPr/>
          <a:lstStyle/>
          <a:p>
            <a:r>
              <a:rPr lang="en-GB" dirty="0"/>
              <a:t>Forgotten Sacrifice</a:t>
            </a:r>
          </a:p>
          <a:p>
            <a:endParaRPr lang="en-GB" dirty="0"/>
          </a:p>
        </p:txBody>
      </p:sp>
      <p:sp>
        <p:nvSpPr>
          <p:cNvPr id="7" name="TextBox 6">
            <a:extLst>
              <a:ext uri="{FF2B5EF4-FFF2-40B4-BE49-F238E27FC236}">
                <a16:creationId xmlns:a16="http://schemas.microsoft.com/office/drawing/2014/main" id="{D645BDB1-BAD6-406A-A82A-FD32190DDC90}"/>
              </a:ext>
            </a:extLst>
          </p:cNvPr>
          <p:cNvSpPr txBox="1"/>
          <p:nvPr/>
        </p:nvSpPr>
        <p:spPr>
          <a:xfrm>
            <a:off x="3048740" y="574374"/>
            <a:ext cx="6094520" cy="461665"/>
          </a:xfrm>
          <a:prstGeom prst="rect">
            <a:avLst/>
          </a:prstGeom>
          <a:noFill/>
        </p:spPr>
        <p:txBody>
          <a:bodyPr wrap="square">
            <a:spAutoFit/>
          </a:bodyPr>
          <a:lstStyle/>
          <a:p>
            <a:pPr algn="ctr"/>
            <a:r>
              <a:rPr lang="en-GB" sz="2400" b="1" dirty="0">
                <a:solidFill>
                  <a:schemeClr val="accent1">
                    <a:lumMod val="75000"/>
                  </a:schemeClr>
                </a:solidFill>
                <a:latin typeface="Arial" panose="020B0604020202020204" pitchFamily="34" charset="0"/>
                <a:cs typeface="Arial" panose="020B0604020202020204" pitchFamily="34" charset="0"/>
              </a:rPr>
              <a:t>Stories of Service and Sacrifice</a:t>
            </a:r>
          </a:p>
        </p:txBody>
      </p:sp>
      <p:sp>
        <p:nvSpPr>
          <p:cNvPr id="9" name="TextBox 8">
            <a:extLst>
              <a:ext uri="{FF2B5EF4-FFF2-40B4-BE49-F238E27FC236}">
                <a16:creationId xmlns:a16="http://schemas.microsoft.com/office/drawing/2014/main" id="{8BC212C8-DED0-4D5F-A311-D17887C627F4}"/>
              </a:ext>
            </a:extLst>
          </p:cNvPr>
          <p:cNvSpPr txBox="1"/>
          <p:nvPr/>
        </p:nvSpPr>
        <p:spPr>
          <a:xfrm>
            <a:off x="315988" y="1070537"/>
            <a:ext cx="11354540" cy="6586418"/>
          </a:xfrm>
          <a:prstGeom prst="rect">
            <a:avLst/>
          </a:prstGeom>
          <a:noFill/>
        </p:spPr>
        <p:txBody>
          <a:bodyPr wrap="square" lIns="91440" tIns="45720" rIns="91440" bIns="45720" anchor="t">
            <a:spAutoFit/>
          </a:bodyPr>
          <a:lstStyle/>
          <a:p>
            <a:r>
              <a:rPr lang="en-GB"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Below you will find are some short stories of service and sacrifice from men and women from Africa, the Caribbean and South Asia. The stories are of - </a:t>
            </a:r>
          </a:p>
          <a:p>
            <a:endParaRPr lang="en-GB" sz="15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r>
              <a:rPr lang="en-GB"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Private Joseph Hammond (b.1925), </a:t>
            </a:r>
          </a:p>
          <a:p>
            <a:r>
              <a:rPr lang="en-GB"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Royal West African Frontier Force</a:t>
            </a:r>
          </a:p>
          <a:p>
            <a:endParaRPr lang="en-GB"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endParaRPr lang="en-GB"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r>
              <a:rPr lang="en-GB"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Allan Wilmot (b.1925), </a:t>
            </a:r>
          </a:p>
          <a:p>
            <a:r>
              <a:rPr lang="en-GB"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Royal Navy and Royal Air Force</a:t>
            </a:r>
          </a:p>
          <a:p>
            <a:endParaRPr lang="en-GB"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accent1">
                  <a:lumMod val="75000"/>
                </a:schemeClr>
              </a:solidFill>
              <a:latin typeface="Arial" panose="020B0604020202020204" pitchFamily="34" charset="0"/>
              <a:cs typeface="Arial" panose="020B0604020202020204" pitchFamily="34" charset="0"/>
            </a:endParaRPr>
          </a:p>
          <a:p>
            <a:endParaRPr lang="en-GB" b="1" dirty="0">
              <a:solidFill>
                <a:schemeClr val="accent1">
                  <a:lumMod val="75000"/>
                </a:schemeClr>
              </a:solidFill>
              <a:latin typeface="Arial" panose="020B0604020202020204" pitchFamily="34" charset="0"/>
              <a:cs typeface="Arial" panose="020B0604020202020204" pitchFamily="34" charset="0"/>
            </a:endParaRPr>
          </a:p>
          <a:p>
            <a:endParaRPr lang="en-GB"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endParaRPr lang="en-GB" sz="16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sz="15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9" descr="Joseph&amp;#39;s story | Royal British Legion">
            <a:extLst>
              <a:ext uri="{FF2B5EF4-FFF2-40B4-BE49-F238E27FC236}">
                <a16:creationId xmlns:a16="http://schemas.microsoft.com/office/drawing/2014/main" id="{082154A9-94D2-4367-91FD-4AFA2E1054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652" y="1909256"/>
            <a:ext cx="2406696" cy="1519744"/>
          </a:xfrm>
          <a:prstGeom prst="rect">
            <a:avLst/>
          </a:prstGeom>
          <a:noFill/>
          <a:ln>
            <a:noFill/>
          </a:ln>
          <a:effectLst>
            <a:softEdge rad="50800"/>
          </a:effectLst>
        </p:spPr>
      </p:pic>
      <p:pic>
        <p:nvPicPr>
          <p:cNvPr id="12" name="Picture 11">
            <a:extLst>
              <a:ext uri="{FF2B5EF4-FFF2-40B4-BE49-F238E27FC236}">
                <a16:creationId xmlns:a16="http://schemas.microsoft.com/office/drawing/2014/main" id="{E4B6AF21-C41A-468A-9F54-2D630FB2216F}"/>
              </a:ext>
            </a:extLst>
          </p:cNvPr>
          <p:cNvPicPr/>
          <p:nvPr/>
        </p:nvPicPr>
        <p:blipFill>
          <a:blip r:embed="rId3"/>
          <a:stretch>
            <a:fillRect/>
          </a:stretch>
        </p:blipFill>
        <p:spPr>
          <a:xfrm>
            <a:off x="4356652" y="3994283"/>
            <a:ext cx="2389969" cy="1793180"/>
          </a:xfrm>
          <a:prstGeom prst="rect">
            <a:avLst/>
          </a:prstGeom>
          <a:effectLst>
            <a:softEdge rad="50800"/>
          </a:effectLst>
        </p:spPr>
      </p:pic>
      <p:sp>
        <p:nvSpPr>
          <p:cNvPr id="6" name="TextBox 5">
            <a:extLst>
              <a:ext uri="{FF2B5EF4-FFF2-40B4-BE49-F238E27FC236}">
                <a16:creationId xmlns:a16="http://schemas.microsoft.com/office/drawing/2014/main" id="{493CC62A-18D5-438B-830F-01E6F8257312}"/>
              </a:ext>
            </a:extLst>
          </p:cNvPr>
          <p:cNvSpPr txBox="1"/>
          <p:nvPr/>
        </p:nvSpPr>
        <p:spPr>
          <a:xfrm>
            <a:off x="7203820" y="1893684"/>
            <a:ext cx="4226179" cy="923330"/>
          </a:xfrm>
          <a:prstGeom prst="rect">
            <a:avLst/>
          </a:prstGeom>
          <a:noFill/>
        </p:spPr>
        <p:txBody>
          <a:bodyPr wrap="square" rtlCol="0">
            <a:spAutoFit/>
          </a:bodyPr>
          <a:lstStyle/>
          <a:p>
            <a:r>
              <a:rPr lang="en-GB" sz="1800" b="1" dirty="0">
                <a:solidFill>
                  <a:schemeClr val="accent1">
                    <a:lumMod val="75000"/>
                  </a:schemeClr>
                </a:solidFill>
                <a:latin typeface="Arial" panose="020B0604020202020204" pitchFamily="34" charset="0"/>
                <a:cs typeface="Arial" panose="020B0604020202020204" pitchFamily="34" charset="0"/>
              </a:rPr>
              <a:t>Noor Inayat-Khan, (</a:t>
            </a:r>
            <a:r>
              <a:rPr lang="en-GB" b="1" dirty="0">
                <a:solidFill>
                  <a:schemeClr val="accent1">
                    <a:lumMod val="75000"/>
                  </a:schemeClr>
                </a:solidFill>
                <a:latin typeface="Arial" panose="020B0604020202020204" pitchFamily="34" charset="0"/>
                <a:cs typeface="Arial" panose="020B0604020202020204" pitchFamily="34" charset="0"/>
              </a:rPr>
              <a:t>1914-1944), </a:t>
            </a:r>
          </a:p>
          <a:p>
            <a:r>
              <a:rPr lang="en-GB" b="1" dirty="0">
                <a:solidFill>
                  <a:schemeClr val="accent1">
                    <a:lumMod val="75000"/>
                  </a:schemeClr>
                </a:solidFill>
                <a:latin typeface="Arial" panose="020B0604020202020204" pitchFamily="34" charset="0"/>
                <a:cs typeface="Arial" panose="020B0604020202020204" pitchFamily="34" charset="0"/>
              </a:rPr>
              <a:t>Special Operations Executive</a:t>
            </a:r>
            <a:endParaRPr lang="en-GB" sz="1800" b="1" dirty="0">
              <a:solidFill>
                <a:schemeClr val="accent1">
                  <a:lumMod val="75000"/>
                </a:schemeClr>
              </a:solidFill>
              <a:latin typeface="Arial" panose="020B0604020202020204" pitchFamily="34" charset="0"/>
              <a:cs typeface="Arial" panose="020B0604020202020204" pitchFamily="34" charset="0"/>
            </a:endParaRPr>
          </a:p>
          <a:p>
            <a:endParaRPr lang="en-GB" dirty="0"/>
          </a:p>
        </p:txBody>
      </p:sp>
      <p:pic>
        <p:nvPicPr>
          <p:cNvPr id="16" name="Picture 15">
            <a:extLst>
              <a:ext uri="{FF2B5EF4-FFF2-40B4-BE49-F238E27FC236}">
                <a16:creationId xmlns:a16="http://schemas.microsoft.com/office/drawing/2014/main" id="{76C42EF9-85CB-4D92-8EF8-E662E5513B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43637" y="2830312"/>
            <a:ext cx="2035041" cy="2562055"/>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11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39E0B-A153-4CE2-B194-53B9B16A527B}"/>
              </a:ext>
            </a:extLst>
          </p:cNvPr>
          <p:cNvSpPr>
            <a:spLocks noGrp="1"/>
          </p:cNvSpPr>
          <p:nvPr>
            <p:ph sz="quarter" idx="14"/>
          </p:nvPr>
        </p:nvSpPr>
        <p:spPr>
          <a:xfrm>
            <a:off x="4339925" y="60118"/>
            <a:ext cx="3536950" cy="277364"/>
          </a:xfrm>
        </p:spPr>
        <p:txBody>
          <a:bodyPr/>
          <a:lstStyle/>
          <a:p>
            <a:r>
              <a:rPr lang="en-GB" dirty="0"/>
              <a:t>Forgotten Sacrifice</a:t>
            </a:r>
          </a:p>
          <a:p>
            <a:endParaRPr lang="en-GB" dirty="0"/>
          </a:p>
        </p:txBody>
      </p:sp>
      <p:sp>
        <p:nvSpPr>
          <p:cNvPr id="7" name="TextBox 6">
            <a:extLst>
              <a:ext uri="{FF2B5EF4-FFF2-40B4-BE49-F238E27FC236}">
                <a16:creationId xmlns:a16="http://schemas.microsoft.com/office/drawing/2014/main" id="{D645BDB1-BAD6-406A-A82A-FD32190DDC90}"/>
              </a:ext>
            </a:extLst>
          </p:cNvPr>
          <p:cNvSpPr txBox="1"/>
          <p:nvPr/>
        </p:nvSpPr>
        <p:spPr>
          <a:xfrm>
            <a:off x="3048740" y="574374"/>
            <a:ext cx="6094520" cy="461665"/>
          </a:xfrm>
          <a:prstGeom prst="rect">
            <a:avLst/>
          </a:prstGeom>
          <a:noFill/>
        </p:spPr>
        <p:txBody>
          <a:bodyPr wrap="square">
            <a:spAutoFit/>
          </a:bodyPr>
          <a:lstStyle/>
          <a:p>
            <a:pPr algn="ctr"/>
            <a:r>
              <a:rPr lang="en-GB" sz="2400" b="1" dirty="0">
                <a:solidFill>
                  <a:schemeClr val="accent1">
                    <a:lumMod val="75000"/>
                  </a:schemeClr>
                </a:solidFill>
                <a:latin typeface="Arial" panose="020B0604020202020204" pitchFamily="34" charset="0"/>
                <a:cs typeface="Arial" panose="020B0604020202020204" pitchFamily="34" charset="0"/>
              </a:rPr>
              <a:t>Stories of Service and Sacrifice</a:t>
            </a:r>
          </a:p>
        </p:txBody>
      </p:sp>
      <p:sp>
        <p:nvSpPr>
          <p:cNvPr id="9" name="TextBox 8">
            <a:extLst>
              <a:ext uri="{FF2B5EF4-FFF2-40B4-BE49-F238E27FC236}">
                <a16:creationId xmlns:a16="http://schemas.microsoft.com/office/drawing/2014/main" id="{8BC212C8-DED0-4D5F-A311-D17887C627F4}"/>
              </a:ext>
            </a:extLst>
          </p:cNvPr>
          <p:cNvSpPr txBox="1"/>
          <p:nvPr/>
        </p:nvSpPr>
        <p:spPr>
          <a:xfrm>
            <a:off x="418730" y="980116"/>
            <a:ext cx="11354540" cy="4914166"/>
          </a:xfrm>
          <a:prstGeom prst="rect">
            <a:avLst/>
          </a:prstGeom>
          <a:noFill/>
        </p:spPr>
        <p:txBody>
          <a:bodyPr wrap="square" lIns="91440" tIns="45720" rIns="91440" bIns="45720" anchor="t">
            <a:spAutoFit/>
          </a:bodyPr>
          <a:lstStyle/>
          <a:p>
            <a:endParaRPr lang="en-GB" sz="15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en-GB"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r>
              <a:rPr lang="en-GB" sz="1800"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Private Joseph Hammond (b.1925), Royal West African Frontier Force</a:t>
            </a:r>
            <a:endParaRPr lang="en-GB" sz="16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l">
              <a:spcAft>
                <a:spcPts val="400"/>
              </a:spcAft>
              <a:buFont typeface="Arial" panose="020B0604020202020204" pitchFamily="34" charset="0"/>
              <a:buChar char="•"/>
            </a:pPr>
            <a:r>
              <a:rPr lang="en-GB"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Born in Ghana in 1925, Joseph was still at school when war broke out, joining the army as soon as his studies were finished in July 1943.</a:t>
            </a:r>
          </a:p>
          <a:p>
            <a:pPr marL="285750" indent="-285750" algn="l">
              <a:spcAft>
                <a:spcPts val="400"/>
              </a:spcAft>
              <a:buFont typeface="Arial" panose="020B0604020202020204" pitchFamily="34" charset="0"/>
              <a:buChar char="•"/>
            </a:pPr>
            <a:r>
              <a:rPr lang="en-GB"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In November 1943 Joseph would be part of 82</a:t>
            </a:r>
            <a:r>
              <a:rPr lang="en-GB" baseline="300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nd</a:t>
            </a:r>
            <a:r>
              <a:rPr lang="en-GB"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 West African Division, sent on to what was then Burma, to fight the Japanese Imperial Army. Joseph described the fighting, “It was terrible, because the Japanese they were the most ferocious human fighters that I have ever seen.”</a:t>
            </a:r>
          </a:p>
          <a:p>
            <a:pPr marL="285750" indent="-285750" algn="l">
              <a:spcAft>
                <a:spcPts val="400"/>
              </a:spcAft>
              <a:buFont typeface="Arial" panose="020B0604020202020204" pitchFamily="34" charset="0"/>
              <a:buChar char="•"/>
            </a:pPr>
            <a:r>
              <a:rPr lang="en-GB"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Joseph and thousands of other African from East, Southern and West Africa would continue fighting across the jungles, swamps and rivers of Burma throughout 1944 and up until VJ Day in August 1945. In late 1944 after one of his eyes became contaminated and would be airlifted out of Burma back to undivided India where he would receive treatment until the wars end. </a:t>
            </a:r>
          </a:p>
          <a:p>
            <a:pPr marL="285750" indent="-285750" algn="l">
              <a:spcAft>
                <a:spcPts val="400"/>
              </a:spcAft>
              <a:buFont typeface="Arial" panose="020B0604020202020204" pitchFamily="34" charset="0"/>
              <a:buChar char="•"/>
            </a:pPr>
            <a:r>
              <a:rPr lang="en-GB"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In 2020 Joseph was honoured by the Queen with the Commonwealth Point of Light award for his fundraising efforts. Inspired by Captain Tom Moore, Joseph walked two miles a day for a week in May, raising $35,000 (£28,000) so far to buy personal protection equipment for health workers and to protect vulnerable veterans on the African continent.</a:t>
            </a:r>
          </a:p>
          <a:p>
            <a:endParaRPr lang="en-GB" sz="15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559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45BDB1-BAD6-406A-A82A-FD32190DDC90}"/>
              </a:ext>
            </a:extLst>
          </p:cNvPr>
          <p:cNvSpPr txBox="1"/>
          <p:nvPr/>
        </p:nvSpPr>
        <p:spPr>
          <a:xfrm>
            <a:off x="3048740" y="574374"/>
            <a:ext cx="6094520" cy="461665"/>
          </a:xfrm>
          <a:prstGeom prst="rect">
            <a:avLst/>
          </a:prstGeom>
          <a:noFill/>
        </p:spPr>
        <p:txBody>
          <a:bodyPr wrap="square">
            <a:spAutoFit/>
          </a:bodyPr>
          <a:lstStyle/>
          <a:p>
            <a:pPr algn="ctr"/>
            <a:r>
              <a:rPr lang="en-GB" sz="2400" b="1" dirty="0">
                <a:solidFill>
                  <a:schemeClr val="accent1">
                    <a:lumMod val="75000"/>
                  </a:schemeClr>
                </a:solidFill>
                <a:latin typeface="Arial" panose="020B0604020202020204" pitchFamily="34" charset="0"/>
                <a:cs typeface="Arial" panose="020B0604020202020204" pitchFamily="34" charset="0"/>
              </a:rPr>
              <a:t>Stories of Service and Sacrifice</a:t>
            </a:r>
          </a:p>
        </p:txBody>
      </p:sp>
      <p:sp>
        <p:nvSpPr>
          <p:cNvPr id="9" name="TextBox 8">
            <a:extLst>
              <a:ext uri="{FF2B5EF4-FFF2-40B4-BE49-F238E27FC236}">
                <a16:creationId xmlns:a16="http://schemas.microsoft.com/office/drawing/2014/main" id="{8BC212C8-DED0-4D5F-A311-D17887C627F4}"/>
              </a:ext>
            </a:extLst>
          </p:cNvPr>
          <p:cNvSpPr txBox="1"/>
          <p:nvPr/>
        </p:nvSpPr>
        <p:spPr>
          <a:xfrm>
            <a:off x="431130" y="1114187"/>
            <a:ext cx="11354540" cy="4683333"/>
          </a:xfrm>
          <a:prstGeom prst="rect">
            <a:avLst/>
          </a:prstGeom>
          <a:noFill/>
        </p:spPr>
        <p:txBody>
          <a:bodyPr wrap="square" lIns="91440" tIns="45720" rIns="91440" bIns="45720" anchor="t">
            <a:spAutoFit/>
          </a:bodyPr>
          <a:lstStyle/>
          <a:p>
            <a:endParaRPr lang="en-GB"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r>
              <a:rPr lang="en-GB" b="1"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Allan Wilmot (b.1925), Royal Navy and Royal Air Force</a:t>
            </a:r>
          </a:p>
          <a:p>
            <a:pPr marL="285750" indent="-285750" algn="l">
              <a:spcAft>
                <a:spcPts val="400"/>
              </a:spcAft>
              <a:buFont typeface="Arial" panose="020B0604020202020204" pitchFamily="34" charset="0"/>
              <a:buChar char="•"/>
            </a:pPr>
            <a:r>
              <a:rPr lang="en-GB"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Born in Jamaica, 1941 Allan volunteered for service in the Royal Navy at the age of sixteen. </a:t>
            </a:r>
          </a:p>
          <a:p>
            <a:pPr marL="285750" indent="-285750" algn="l">
              <a:spcAft>
                <a:spcPts val="400"/>
              </a:spcAft>
              <a:buFont typeface="Arial" panose="020B0604020202020204" pitchFamily="34" charset="0"/>
              <a:buChar char="•"/>
            </a:pPr>
            <a:r>
              <a:rPr lang="en-GB"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Allan was trained on HMS Hauken, a minesweeper which patrolled and escorted convoys of ships heading to the Panama Canal. In 1942 the SS Empire Beatrice, an unescorted and unarmed cargo ship was sunk by a German U-boat that had positioned themselves in the Caribbean Sea with the aim to sink as many Allied ships carrying oil and other materials as they could. The Hauken rescued nine survivors. Allan was only one of six Jamaicans and the only black sailor serving on the Hauken.</a:t>
            </a:r>
          </a:p>
          <a:p>
            <a:pPr marL="285750" indent="-285750" algn="l">
              <a:spcAft>
                <a:spcPts val="400"/>
              </a:spcAft>
              <a:buFont typeface="Arial" panose="020B0604020202020204" pitchFamily="34" charset="0"/>
              <a:buChar char="•"/>
            </a:pPr>
            <a:r>
              <a:rPr lang="en-GB"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In late 1943 Allan joined the RAF Air-Sea Rescue Service, an elite force that specialised in rescuing downed aircraft. Arriving in Liverpool in July 1944 he was stationed at RAF Calshot (near Southampton) that specialised in rescuing airman who had been shot down in the English Channel. The only black serviceman in a crew of 15, Wilmot was part of the service that saved the lives of over 14,000 air crew. </a:t>
            </a:r>
          </a:p>
          <a:p>
            <a:pPr marL="285750" indent="-285750" algn="l">
              <a:spcAft>
                <a:spcPts val="400"/>
              </a:spcAft>
              <a:buFont typeface="Arial" panose="020B0604020202020204" pitchFamily="34" charset="0"/>
              <a:buChar char="•"/>
            </a:pPr>
            <a:r>
              <a:rPr lang="en-GB"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After the war, Allan returned to Jamaica a leading aircraftman. He returned to Britain in December 1947 and had a successful career in showbusiness, performing as part of the Southlanders all over Britain and Europe, sharing billing with some of the most famous acts of the late 1940s and 50s. </a:t>
            </a:r>
          </a:p>
          <a:p>
            <a:endParaRPr lang="en-GB" sz="15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281B5E27-95D3-45D5-A75E-2EB4B443F7E0}"/>
              </a:ext>
            </a:extLst>
          </p:cNvPr>
          <p:cNvSpPr>
            <a:spLocks noGrp="1"/>
          </p:cNvSpPr>
          <p:nvPr>
            <p:ph sz="quarter" idx="14"/>
          </p:nvPr>
        </p:nvSpPr>
        <p:spPr/>
        <p:txBody>
          <a:bodyPr/>
          <a:lstStyle/>
          <a:p>
            <a:r>
              <a:rPr lang="en-GB" dirty="0"/>
              <a:t>Forgotten Sacrifice</a:t>
            </a:r>
          </a:p>
        </p:txBody>
      </p:sp>
    </p:spTree>
    <p:extLst>
      <p:ext uri="{BB962C8B-B14F-4D97-AF65-F5344CB8AC3E}">
        <p14:creationId xmlns:p14="http://schemas.microsoft.com/office/powerpoint/2010/main" val="2531904764"/>
      </p:ext>
    </p:extLst>
  </p:cSld>
  <p:clrMapOvr>
    <a:masterClrMapping/>
  </p:clrMapOvr>
</p:sld>
</file>

<file path=ppt/theme/theme1.xml><?xml version="1.0" encoding="utf-8"?>
<a:theme xmlns:a="http://schemas.openxmlformats.org/drawingml/2006/main" name="Main 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Divid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lank Content Slide_no im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8139cf5-1119-42f6-bc16-7804171fd890">
      <UserInfo>
        <DisplayName>Kabita Rai</DisplayName>
        <AccountId>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5443AD1ABB9445B6E68BCFD9AD8E78" ma:contentTypeVersion="13" ma:contentTypeDescription="Create a new document." ma:contentTypeScope="" ma:versionID="4d5c2fb3844f064ff277143fe916cf92">
  <xsd:schema xmlns:xsd="http://www.w3.org/2001/XMLSchema" xmlns:xs="http://www.w3.org/2001/XMLSchema" xmlns:p="http://schemas.microsoft.com/office/2006/metadata/properties" xmlns:ns2="c846fe25-467f-498c-a50b-8dd5886d39de" xmlns:ns3="d8139cf5-1119-42f6-bc16-7804171fd890" targetNamespace="http://schemas.microsoft.com/office/2006/metadata/properties" ma:root="true" ma:fieldsID="5d22821740b4f787040475f8cbb61bf1" ns2:_="" ns3:_="">
    <xsd:import namespace="c846fe25-467f-498c-a50b-8dd5886d39de"/>
    <xsd:import namespace="d8139cf5-1119-42f6-bc16-7804171fd8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46fe25-467f-498c-a50b-8dd5886d39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139cf5-1119-42f6-bc16-7804171fd8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DF6BB7-F0E0-4172-87CE-85E6FB6DA3F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8139cf5-1119-42f6-bc16-7804171fd890"/>
    <ds:schemaRef ds:uri="http://purl.org/dc/terms/"/>
    <ds:schemaRef ds:uri="http://schemas.openxmlformats.org/package/2006/metadata/core-properties"/>
    <ds:schemaRef ds:uri="c846fe25-467f-498c-a50b-8dd5886d39de"/>
    <ds:schemaRef ds:uri="http://www.w3.org/XML/1998/namespace"/>
    <ds:schemaRef ds:uri="http://purl.org/dc/dcmitype/"/>
  </ds:schemaRefs>
</ds:datastoreItem>
</file>

<file path=customXml/itemProps2.xml><?xml version="1.0" encoding="utf-8"?>
<ds:datastoreItem xmlns:ds="http://schemas.openxmlformats.org/officeDocument/2006/customXml" ds:itemID="{C516D9B4-5D98-4FBB-9375-921A15DB4AA9}">
  <ds:schemaRefs>
    <ds:schemaRef ds:uri="http://schemas.microsoft.com/sharepoint/v3/contenttype/forms"/>
  </ds:schemaRefs>
</ds:datastoreItem>
</file>

<file path=customXml/itemProps3.xml><?xml version="1.0" encoding="utf-8"?>
<ds:datastoreItem xmlns:ds="http://schemas.openxmlformats.org/officeDocument/2006/customXml" ds:itemID="{F6DC9990-5A19-4CC7-8694-322E50EF3881}">
  <ds:schemaRefs>
    <ds:schemaRef ds:uri="c846fe25-467f-498c-a50b-8dd5886d39de"/>
    <ds:schemaRef ds:uri="d8139cf5-1119-42f6-bc16-7804171fd8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512</TotalTime>
  <Words>2080</Words>
  <Application>Microsoft Office PowerPoint</Application>
  <PresentationFormat>Widescreen</PresentationFormat>
  <Paragraphs>157</Paragraphs>
  <Slides>13</Slides>
  <Notes>1</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13</vt:i4>
      </vt:variant>
    </vt:vector>
  </HeadingPairs>
  <TitlesOfParts>
    <vt:vector size="21" baseType="lpstr">
      <vt:lpstr>Arial</vt:lpstr>
      <vt:lpstr>Calibri</vt:lpstr>
      <vt:lpstr>Main Title Slide</vt:lpstr>
      <vt:lpstr>Blank Content Slide</vt:lpstr>
      <vt:lpstr>Section Divider Slide</vt:lpstr>
      <vt:lpstr>Content Slide</vt:lpstr>
      <vt:lpstr>Image Slide</vt:lpstr>
      <vt:lpstr>Blank Content Slide_no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Taylor</dc:creator>
  <cp:lastModifiedBy>Joseph Miller</cp:lastModifiedBy>
  <cp:revision>87</cp:revision>
  <dcterms:created xsi:type="dcterms:W3CDTF">2020-09-09T18:48:19Z</dcterms:created>
  <dcterms:modified xsi:type="dcterms:W3CDTF">2021-09-02T14:27:24Z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0x010100845443AD1ABB9445B6E68BCFD9AD8E78</vt:lpwstr>
  </property>
</Properties>
</file>